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7" r:id="rId3"/>
    <p:sldId id="258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78" r:id="rId13"/>
    <p:sldId id="279" r:id="rId14"/>
    <p:sldId id="259" r:id="rId15"/>
    <p:sldId id="260" r:id="rId16"/>
    <p:sldId id="280" r:id="rId17"/>
    <p:sldId id="261" r:id="rId18"/>
    <p:sldId id="262" r:id="rId19"/>
    <p:sldId id="281" r:id="rId20"/>
    <p:sldId id="282" r:id="rId2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2DCC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77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it-IT" smtClean="0"/>
              <a:t>Bullismo, cyperbullismo e dintorni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0C5FB8-85CB-4539-8A41-368147ACC741}" type="datetimeFigureOut">
              <a:rPr lang="it-IT" smtClean="0"/>
              <a:pPr/>
              <a:t>28/09/2019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D825C2-4B01-42D3-9C2B-4CD455CD2B9B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it-IT" smtClean="0"/>
              <a:t>Bullismo, cyperbullismo e dintorni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90BE4A-7AE8-4606-8031-13FD9E10768B}" type="datetimeFigureOut">
              <a:rPr lang="it-IT" smtClean="0"/>
              <a:pPr/>
              <a:t>28/09/2019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1B8FEC-99B1-40E2-BCA6-01BD79AE7521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B8FEC-99B1-40E2-BCA6-01BD79AE7521}" type="slidenum">
              <a:rPr lang="it-IT" smtClean="0"/>
              <a:pPr/>
              <a:t>2</a:t>
            </a:fld>
            <a:endParaRPr lang="it-IT"/>
          </a:p>
        </p:txBody>
      </p:sp>
      <p:sp>
        <p:nvSpPr>
          <p:cNvPr id="5" name="Segnaposto intestazione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it-IT" smtClean="0"/>
              <a:t>Bullismo, cyperbullismo e dintorni</a:t>
            </a:r>
            <a:endParaRPr lang="it-IT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B8FEC-99B1-40E2-BCA6-01BD79AE7521}" type="slidenum">
              <a:rPr lang="it-IT" smtClean="0"/>
              <a:pPr/>
              <a:t>11</a:t>
            </a:fld>
            <a:endParaRPr lang="it-IT"/>
          </a:p>
        </p:txBody>
      </p:sp>
      <p:sp>
        <p:nvSpPr>
          <p:cNvPr id="5" name="Segnaposto intestazione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it-IT" smtClean="0"/>
              <a:t>Bullismo, cyperbullismo e dintorni</a:t>
            </a:r>
            <a:endParaRPr lang="it-IT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B8FEC-99B1-40E2-BCA6-01BD79AE7521}" type="slidenum">
              <a:rPr lang="it-IT" smtClean="0"/>
              <a:pPr/>
              <a:t>12</a:t>
            </a:fld>
            <a:endParaRPr lang="it-IT"/>
          </a:p>
        </p:txBody>
      </p:sp>
      <p:sp>
        <p:nvSpPr>
          <p:cNvPr id="5" name="Segnaposto intestazione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it-IT" smtClean="0"/>
              <a:t>Bullismo, cyperbullismo e dintorni</a:t>
            </a:r>
            <a:endParaRPr lang="it-IT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B8FEC-99B1-40E2-BCA6-01BD79AE7521}" type="slidenum">
              <a:rPr lang="it-IT" smtClean="0"/>
              <a:pPr/>
              <a:t>13</a:t>
            </a:fld>
            <a:endParaRPr lang="it-IT"/>
          </a:p>
        </p:txBody>
      </p:sp>
      <p:sp>
        <p:nvSpPr>
          <p:cNvPr id="5" name="Segnaposto intestazione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it-IT" smtClean="0"/>
              <a:t>Bullismo, cyperbullismo e dintorni</a:t>
            </a:r>
            <a:endParaRPr lang="it-IT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B8FEC-99B1-40E2-BCA6-01BD79AE7521}" type="slidenum">
              <a:rPr lang="it-IT" smtClean="0"/>
              <a:pPr/>
              <a:t>14</a:t>
            </a:fld>
            <a:endParaRPr lang="it-IT"/>
          </a:p>
        </p:txBody>
      </p:sp>
      <p:sp>
        <p:nvSpPr>
          <p:cNvPr id="5" name="Segnaposto intestazione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it-IT" smtClean="0"/>
              <a:t>Bullismo, cyperbullismo e dintorni</a:t>
            </a:r>
            <a:endParaRPr lang="it-IT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B8FEC-99B1-40E2-BCA6-01BD79AE7521}" type="slidenum">
              <a:rPr lang="it-IT" smtClean="0"/>
              <a:pPr/>
              <a:t>15</a:t>
            </a:fld>
            <a:endParaRPr lang="it-IT"/>
          </a:p>
        </p:txBody>
      </p:sp>
      <p:sp>
        <p:nvSpPr>
          <p:cNvPr id="5" name="Segnaposto intestazione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it-IT" smtClean="0"/>
              <a:t>Bullismo, cyperbullismo e dintorni</a:t>
            </a:r>
            <a:endParaRPr lang="it-IT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B8FEC-99B1-40E2-BCA6-01BD79AE7521}" type="slidenum">
              <a:rPr lang="it-IT" smtClean="0"/>
              <a:pPr/>
              <a:t>16</a:t>
            </a:fld>
            <a:endParaRPr lang="it-IT"/>
          </a:p>
        </p:txBody>
      </p:sp>
      <p:sp>
        <p:nvSpPr>
          <p:cNvPr id="5" name="Segnaposto intestazione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it-IT" smtClean="0"/>
              <a:t>Bullismo, cyperbullismo e dintorni</a:t>
            </a:r>
            <a:endParaRPr lang="it-IT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B8FEC-99B1-40E2-BCA6-01BD79AE7521}" type="slidenum">
              <a:rPr lang="it-IT" smtClean="0"/>
              <a:pPr/>
              <a:t>17</a:t>
            </a:fld>
            <a:endParaRPr lang="it-IT"/>
          </a:p>
        </p:txBody>
      </p:sp>
      <p:sp>
        <p:nvSpPr>
          <p:cNvPr id="5" name="Segnaposto intestazione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it-IT" smtClean="0"/>
              <a:t>Bullismo, cyperbullismo e dintorni</a:t>
            </a:r>
            <a:endParaRPr lang="it-IT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B8FEC-99B1-40E2-BCA6-01BD79AE7521}" type="slidenum">
              <a:rPr lang="it-IT" smtClean="0"/>
              <a:pPr/>
              <a:t>18</a:t>
            </a:fld>
            <a:endParaRPr lang="it-IT"/>
          </a:p>
        </p:txBody>
      </p:sp>
      <p:sp>
        <p:nvSpPr>
          <p:cNvPr id="5" name="Segnaposto intestazione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it-IT" smtClean="0"/>
              <a:t>Bullismo, cyperbullismo e dintorni</a:t>
            </a:r>
            <a:endParaRPr lang="it-IT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B8FEC-99B1-40E2-BCA6-01BD79AE7521}" type="slidenum">
              <a:rPr lang="it-IT" smtClean="0"/>
              <a:pPr/>
              <a:t>19</a:t>
            </a:fld>
            <a:endParaRPr lang="it-IT"/>
          </a:p>
        </p:txBody>
      </p:sp>
      <p:sp>
        <p:nvSpPr>
          <p:cNvPr id="5" name="Segnaposto intestazione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it-IT" smtClean="0"/>
              <a:t>Bullismo, cyperbullismo e dintorni</a:t>
            </a:r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B8FEC-99B1-40E2-BCA6-01BD79AE7521}" type="slidenum">
              <a:rPr lang="it-IT" smtClean="0"/>
              <a:pPr/>
              <a:t>3</a:t>
            </a:fld>
            <a:endParaRPr lang="it-IT"/>
          </a:p>
        </p:txBody>
      </p:sp>
      <p:sp>
        <p:nvSpPr>
          <p:cNvPr id="5" name="Segnaposto intestazione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it-IT" smtClean="0"/>
              <a:t>Bullismo, cyperbullismo e dintorni</a:t>
            </a:r>
            <a:endParaRPr 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B8FEC-99B1-40E2-BCA6-01BD79AE7521}" type="slidenum">
              <a:rPr lang="it-IT" smtClean="0"/>
              <a:pPr/>
              <a:t>4</a:t>
            </a:fld>
            <a:endParaRPr lang="it-IT"/>
          </a:p>
        </p:txBody>
      </p:sp>
      <p:sp>
        <p:nvSpPr>
          <p:cNvPr id="5" name="Segnaposto intestazione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it-IT" smtClean="0"/>
              <a:t>Bullismo, cyperbullismo e dintorni</a:t>
            </a:r>
            <a:endParaRPr 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B8FEC-99B1-40E2-BCA6-01BD79AE7521}" type="slidenum">
              <a:rPr lang="it-IT" smtClean="0"/>
              <a:pPr/>
              <a:t>5</a:t>
            </a:fld>
            <a:endParaRPr lang="it-IT"/>
          </a:p>
        </p:txBody>
      </p:sp>
      <p:sp>
        <p:nvSpPr>
          <p:cNvPr id="5" name="Segnaposto intestazione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it-IT" smtClean="0"/>
              <a:t>Bullismo, cyperbullismo e dintorni</a:t>
            </a:r>
            <a:endParaRPr lang="it-I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B8FEC-99B1-40E2-BCA6-01BD79AE7521}" type="slidenum">
              <a:rPr lang="it-IT" smtClean="0"/>
              <a:pPr/>
              <a:t>6</a:t>
            </a:fld>
            <a:endParaRPr lang="it-IT"/>
          </a:p>
        </p:txBody>
      </p:sp>
      <p:sp>
        <p:nvSpPr>
          <p:cNvPr id="5" name="Segnaposto intestazione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it-IT" smtClean="0"/>
              <a:t>Bullismo, cyperbullismo e dintorni</a:t>
            </a:r>
            <a:endParaRPr lang="it-I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B8FEC-99B1-40E2-BCA6-01BD79AE7521}" type="slidenum">
              <a:rPr lang="it-IT" smtClean="0"/>
              <a:pPr/>
              <a:t>7</a:t>
            </a:fld>
            <a:endParaRPr lang="it-IT"/>
          </a:p>
        </p:txBody>
      </p:sp>
      <p:sp>
        <p:nvSpPr>
          <p:cNvPr id="5" name="Segnaposto intestazione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it-IT" smtClean="0"/>
              <a:t>Bullismo, cyperbullismo e dintorni</a:t>
            </a:r>
            <a:endParaRPr lang="it-I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B8FEC-99B1-40E2-BCA6-01BD79AE7521}" type="slidenum">
              <a:rPr lang="it-IT" smtClean="0"/>
              <a:pPr/>
              <a:t>8</a:t>
            </a:fld>
            <a:endParaRPr lang="it-IT"/>
          </a:p>
        </p:txBody>
      </p:sp>
      <p:sp>
        <p:nvSpPr>
          <p:cNvPr id="5" name="Segnaposto intestazione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it-IT" smtClean="0"/>
              <a:t>Bullismo, cyperbullismo e dintorni</a:t>
            </a:r>
            <a:endParaRPr lang="it-IT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B8FEC-99B1-40E2-BCA6-01BD79AE7521}" type="slidenum">
              <a:rPr lang="it-IT" smtClean="0"/>
              <a:pPr/>
              <a:t>9</a:t>
            </a:fld>
            <a:endParaRPr lang="it-IT"/>
          </a:p>
        </p:txBody>
      </p:sp>
      <p:sp>
        <p:nvSpPr>
          <p:cNvPr id="5" name="Segnaposto intestazione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it-IT" smtClean="0"/>
              <a:t>Bullismo, cyperbullismo e dintorni</a:t>
            </a:r>
            <a:endParaRPr lang="it-IT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B8FEC-99B1-40E2-BCA6-01BD79AE7521}" type="slidenum">
              <a:rPr lang="it-IT" smtClean="0"/>
              <a:pPr/>
              <a:t>10</a:t>
            </a:fld>
            <a:endParaRPr lang="it-IT"/>
          </a:p>
        </p:txBody>
      </p:sp>
      <p:sp>
        <p:nvSpPr>
          <p:cNvPr id="5" name="Segnaposto intestazione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it-IT" smtClean="0"/>
              <a:t>Bullismo, cyperbullismo e dintorni</a:t>
            </a:r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D0E3A-482C-4827-9DCD-DAF13655882E}" type="datetime1">
              <a:rPr lang="it-IT" smtClean="0"/>
              <a:pPr/>
              <a:t>28/09/2019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F27F2-F75C-4826-AF08-0CA1FBCE2D4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7B130-FEE7-4D72-9CE1-D4CEF943CEAF}" type="datetime1">
              <a:rPr lang="it-IT" smtClean="0"/>
              <a:pPr/>
              <a:t>28/09/2019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F27F2-F75C-4826-AF08-0CA1FBCE2D4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E7BDD-D38F-42AB-B0E5-17CD1CA272BE}" type="datetime1">
              <a:rPr lang="it-IT" smtClean="0"/>
              <a:pPr/>
              <a:t>28/09/2019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F27F2-F75C-4826-AF08-0CA1FBCE2D4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85F82-D918-4539-8076-8C028E3D119A}" type="datetime1">
              <a:rPr lang="it-IT" smtClean="0"/>
              <a:pPr/>
              <a:t>28/09/2019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F27F2-F75C-4826-AF08-0CA1FBCE2D4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39843-95AF-415F-B71F-40916C36ADAC}" type="datetime1">
              <a:rPr lang="it-IT" smtClean="0"/>
              <a:pPr/>
              <a:t>28/09/2019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F27F2-F75C-4826-AF08-0CA1FBCE2D4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E8419-8BAF-4EC4-943D-B45677858C95}" type="datetime1">
              <a:rPr lang="it-IT" smtClean="0"/>
              <a:pPr/>
              <a:t>28/09/2019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F27F2-F75C-4826-AF08-0CA1FBCE2D4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D989B-7DDB-4060-B619-0A1F1814482E}" type="datetime1">
              <a:rPr lang="it-IT" smtClean="0"/>
              <a:pPr/>
              <a:t>28/09/2019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F27F2-F75C-4826-AF08-0CA1FBCE2D4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5D3C1-2266-4321-AAC6-EFBF9797C4B3}" type="datetime1">
              <a:rPr lang="it-IT" smtClean="0"/>
              <a:pPr/>
              <a:t>28/09/2019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F27F2-F75C-4826-AF08-0CA1FBCE2D4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45C22-89E1-40E2-8842-68D0F7DEC34D}" type="datetime1">
              <a:rPr lang="it-IT" smtClean="0"/>
              <a:pPr/>
              <a:t>28/09/2019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F27F2-F75C-4826-AF08-0CA1FBCE2D4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259F9-D54D-4AE0-94C6-456E2F3DA0CB}" type="datetime1">
              <a:rPr lang="it-IT" smtClean="0"/>
              <a:pPr/>
              <a:t>28/09/2019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F27F2-F75C-4826-AF08-0CA1FBCE2D4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CC24B-366E-4448-BC1E-79FA50B3B0F2}" type="datetime1">
              <a:rPr lang="it-IT" smtClean="0"/>
              <a:pPr/>
              <a:t>28/09/2019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F27F2-F75C-4826-AF08-0CA1FBCE2D4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CC175F-9C48-40A9-87EA-66F81BCA1056}" type="datetime1">
              <a:rPr lang="it-IT" smtClean="0"/>
              <a:pPr/>
              <a:t>28/09/2019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6F27F2-F75C-4826-AF08-0CA1FBCE2D4D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6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7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8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9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23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2.jpeg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27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6.jpeg"/><Relationship Id="rId5" Type="http://schemas.openxmlformats.org/officeDocument/2006/relationships/image" Target="../media/image25.jpeg"/><Relationship Id="rId4" Type="http://schemas.openxmlformats.org/officeDocument/2006/relationships/image" Target="../media/image24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7851648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6000" b="1" dirty="0" smtClean="0">
                <a:solidFill>
                  <a:srgbClr val="FF0000"/>
                </a:solidFill>
              </a:rPr>
              <a:t>Bullismo, cyberbullismo </a:t>
            </a:r>
            <a:br>
              <a:rPr lang="it-IT" sz="6000" b="1" dirty="0" smtClean="0">
                <a:solidFill>
                  <a:srgbClr val="FF0000"/>
                </a:solidFill>
              </a:rPr>
            </a:br>
            <a:r>
              <a:rPr lang="it-IT" sz="6000" b="1" dirty="0" smtClean="0">
                <a:solidFill>
                  <a:srgbClr val="FF0000"/>
                </a:solidFill>
              </a:rPr>
              <a:t>e dintorni</a:t>
            </a:r>
            <a:endParaRPr lang="it-IT" sz="6000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11560" y="5013176"/>
            <a:ext cx="7854696" cy="720080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it-IT" sz="4000" b="1" dirty="0" smtClean="0">
                <a:solidFill>
                  <a:srgbClr val="0070C0"/>
                </a:solidFill>
              </a:rPr>
              <a:t>Educare i figli nell’era digitale</a:t>
            </a:r>
            <a:endParaRPr lang="it-IT" sz="4000" b="1" dirty="0">
              <a:solidFill>
                <a:srgbClr val="0070C0"/>
              </a:solidFill>
            </a:endParaRP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7BC47-8F0E-425C-899A-62A8F6CBC54D}" type="datetime1">
              <a:rPr lang="it-IT" smtClean="0"/>
              <a:pPr/>
              <a:t>28/09/2019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F27F2-F75C-4826-AF08-0CA1FBCE2D4D}" type="slidenum">
              <a:rPr lang="it-IT" smtClean="0"/>
              <a:pPr/>
              <a:t>1</a:t>
            </a:fld>
            <a:endParaRPr lang="it-IT"/>
          </a:p>
        </p:txBody>
      </p:sp>
      <p:sp>
        <p:nvSpPr>
          <p:cNvPr id="4" name="CasellaDiTesto 3"/>
          <p:cNvSpPr txBox="1"/>
          <p:nvPr/>
        </p:nvSpPr>
        <p:spPr>
          <a:xfrm>
            <a:off x="323528" y="6021288"/>
            <a:ext cx="8424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chemeClr val="bg1"/>
                </a:solidFill>
              </a:rPr>
              <a:t>Prof. Francesco Cannizzaro: Specialista  in Pedagogia, Bioetica e Sessuologia</a:t>
            </a:r>
            <a:endParaRPr lang="it-IT" b="1" dirty="0">
              <a:solidFill>
                <a:schemeClr val="bg1"/>
              </a:solidFill>
            </a:endParaRPr>
          </a:p>
        </p:txBody>
      </p:sp>
      <p:pic>
        <p:nvPicPr>
          <p:cNvPr id="1026" name="Picture 2" descr="C:\Users\Master\Desktop\Raccolta foto\foto PPT\4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2132856"/>
            <a:ext cx="4630668" cy="2617333"/>
          </a:xfrm>
          <a:prstGeom prst="rect">
            <a:avLst/>
          </a:prstGeom>
          <a:noFill/>
          <a:ln w="25400">
            <a:solidFill>
              <a:srgbClr val="FFFF00"/>
            </a:solidFill>
          </a:ln>
        </p:spPr>
      </p:pic>
      <p:sp>
        <p:nvSpPr>
          <p:cNvPr id="8" name="CasellaDiTesto 7"/>
          <p:cNvSpPr txBox="1"/>
          <p:nvPr/>
        </p:nvSpPr>
        <p:spPr>
          <a:xfrm>
            <a:off x="179512" y="6093296"/>
            <a:ext cx="8712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Prof. Francesco Cannizzaro, Specialista in Pedagogia, Bioetica e Sessuologia</a:t>
            </a:r>
            <a:endParaRPr lang="it-IT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0"/>
            <a:ext cx="7851648" cy="563488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600" dirty="0" smtClean="0">
                <a:solidFill>
                  <a:srgbClr val="FF0000"/>
                </a:solidFill>
              </a:rPr>
              <a:t>Bullismo, cyberbullismo e dintorni</a:t>
            </a:r>
            <a:endParaRPr lang="it-IT" sz="3600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11560" y="1124744"/>
            <a:ext cx="7854696" cy="648072"/>
          </a:xfrm>
          <a:solidFill>
            <a:srgbClr val="FFFF00"/>
          </a:solidFill>
          <a:ln w="25400">
            <a:solidFill>
              <a:srgbClr val="0070C0"/>
            </a:solidFill>
          </a:ln>
        </p:spPr>
        <p:txBody>
          <a:bodyPr>
            <a:normAutofit/>
          </a:bodyPr>
          <a:lstStyle/>
          <a:p>
            <a:pPr algn="ctr"/>
            <a:r>
              <a:rPr lang="it-IT" sz="3200" b="1" dirty="0" smtClean="0">
                <a:solidFill>
                  <a:srgbClr val="00B050"/>
                </a:solidFill>
              </a:rPr>
              <a:t>OUTING E TRICKERY (fuori e trucco):</a:t>
            </a:r>
            <a:endParaRPr lang="it-IT" sz="3200" b="1" dirty="0">
              <a:solidFill>
                <a:srgbClr val="00B050"/>
              </a:solidFill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679D6-E7DA-4AD1-B67E-E09ED9354F2D}" type="datetime1">
              <a:rPr lang="it-IT" smtClean="0"/>
              <a:pPr/>
              <a:t>28/09/2019</a:t>
            </a:fld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F27F2-F75C-4826-AF08-0CA1FBCE2D4D}" type="slidenum">
              <a:rPr lang="it-IT" smtClean="0"/>
              <a:pPr/>
              <a:t>10</a:t>
            </a:fld>
            <a:endParaRPr lang="it-IT"/>
          </a:p>
        </p:txBody>
      </p:sp>
      <p:pic>
        <p:nvPicPr>
          <p:cNvPr id="2053" name="Picture 5" descr="C:\Users\Master\Desktop\Raccolta foto\foto PPT\3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273003" cy="620688"/>
          </a:xfrm>
          <a:prstGeom prst="rect">
            <a:avLst/>
          </a:prstGeom>
          <a:noFill/>
          <a:ln w="25400">
            <a:solidFill>
              <a:srgbClr val="FFFF00"/>
            </a:solidFill>
          </a:ln>
        </p:spPr>
      </p:pic>
      <p:pic>
        <p:nvPicPr>
          <p:cNvPr id="10" name="Picture 5" descr="C:\Users\Master\Desktop\Raccolta foto\foto PPT\3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70997" y="0"/>
            <a:ext cx="1273003" cy="620688"/>
          </a:xfrm>
          <a:prstGeom prst="rect">
            <a:avLst/>
          </a:prstGeom>
          <a:noFill/>
          <a:ln w="25400">
            <a:solidFill>
              <a:srgbClr val="FFFF00"/>
            </a:solidFill>
          </a:ln>
        </p:spPr>
      </p:pic>
      <p:sp>
        <p:nvSpPr>
          <p:cNvPr id="18" name="CasellaDiTesto 17"/>
          <p:cNvSpPr txBox="1"/>
          <p:nvPr/>
        </p:nvSpPr>
        <p:spPr>
          <a:xfrm>
            <a:off x="611560" y="1916832"/>
            <a:ext cx="4464496" cy="2554545"/>
          </a:xfrm>
          <a:prstGeom prst="rect">
            <a:avLst/>
          </a:prstGeo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2000" b="1" dirty="0" smtClean="0">
                <a:solidFill>
                  <a:srgbClr val="FF0000"/>
                </a:solidFill>
              </a:rPr>
              <a:t>Tramite l’outing </a:t>
            </a:r>
            <a:r>
              <a:rPr lang="it-IT" sz="2000" dirty="0" smtClean="0">
                <a:solidFill>
                  <a:srgbClr val="7030A0"/>
                </a:solidFill>
              </a:rPr>
              <a:t>il bullo diffonde online i segreti di qualcuno che riceve per confidenza siano essi messaggi personali che ha ricevuto in chat o immagini riservate. Nel caso del </a:t>
            </a:r>
            <a:r>
              <a:rPr lang="it-IT" sz="2000" dirty="0" err="1" smtClean="0">
                <a:solidFill>
                  <a:srgbClr val="FF0000"/>
                </a:solidFill>
              </a:rPr>
              <a:t>trickery</a:t>
            </a:r>
            <a:r>
              <a:rPr lang="it-IT" sz="2000" dirty="0" smtClean="0">
                <a:solidFill>
                  <a:srgbClr val="FF0000"/>
                </a:solidFill>
              </a:rPr>
              <a:t> </a:t>
            </a:r>
            <a:r>
              <a:rPr lang="it-IT" sz="2000" dirty="0" smtClean="0">
                <a:solidFill>
                  <a:srgbClr val="7030A0"/>
                </a:solidFill>
              </a:rPr>
              <a:t>il </a:t>
            </a:r>
            <a:r>
              <a:rPr lang="it-IT" sz="2000" dirty="0" err="1" smtClean="0">
                <a:solidFill>
                  <a:srgbClr val="7030A0"/>
                </a:solidFill>
              </a:rPr>
              <a:t>cyberbullo</a:t>
            </a:r>
            <a:r>
              <a:rPr lang="it-IT" sz="2000" dirty="0" smtClean="0">
                <a:solidFill>
                  <a:srgbClr val="7030A0"/>
                </a:solidFill>
              </a:rPr>
              <a:t> induce con un inganno “l’amico” a condividere online segreti o informazioni imbarazzanti</a:t>
            </a:r>
            <a:endParaRPr lang="it-IT" sz="2000" dirty="0">
              <a:solidFill>
                <a:srgbClr val="7030A0"/>
              </a:solidFill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611560" y="4581128"/>
            <a:ext cx="4464496" cy="1938992"/>
          </a:xfrm>
          <a:prstGeom prst="rect">
            <a:avLst/>
          </a:prstGeo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2000" b="1" dirty="0" smtClean="0">
                <a:solidFill>
                  <a:srgbClr val="FF0000"/>
                </a:solidFill>
              </a:rPr>
              <a:t>Caratteristiche:</a:t>
            </a:r>
          </a:p>
          <a:p>
            <a:pPr>
              <a:buFontTx/>
              <a:buChar char="-"/>
            </a:pPr>
            <a:r>
              <a:rPr lang="it-IT" sz="2000" dirty="0" smtClean="0">
                <a:solidFill>
                  <a:srgbClr val="7030A0"/>
                </a:solidFill>
              </a:rPr>
              <a:t>Viene fatta intenzionalmente</a:t>
            </a:r>
          </a:p>
          <a:p>
            <a:pPr>
              <a:buFontTx/>
              <a:buChar char="-"/>
            </a:pPr>
            <a:r>
              <a:rPr lang="it-IT" sz="2000" dirty="0" smtClean="0">
                <a:solidFill>
                  <a:srgbClr val="7030A0"/>
                </a:solidFill>
              </a:rPr>
              <a:t>Almeno all’inizio esiste un certo bilanciamento dei poteri</a:t>
            </a:r>
          </a:p>
          <a:p>
            <a:pPr>
              <a:buFontTx/>
              <a:buChar char="-"/>
            </a:pPr>
            <a:r>
              <a:rPr lang="it-IT" sz="2000" dirty="0" smtClean="0">
                <a:solidFill>
                  <a:srgbClr val="7030A0"/>
                </a:solidFill>
              </a:rPr>
              <a:t>Gli spettatori hanno più spesso una partecipazione passiva</a:t>
            </a:r>
            <a:endParaRPr lang="it-IT" sz="2000" dirty="0">
              <a:solidFill>
                <a:srgbClr val="7030A0"/>
              </a:solidFill>
            </a:endParaRPr>
          </a:p>
        </p:txBody>
      </p:sp>
      <p:pic>
        <p:nvPicPr>
          <p:cNvPr id="10242" name="Picture 2" descr="C:\Users\Master\Desktop\Raccolta foto\foto PPT\25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92080" y="3212976"/>
            <a:ext cx="3403283" cy="2160240"/>
          </a:xfrm>
          <a:prstGeom prst="rect">
            <a:avLst/>
          </a:prstGeom>
          <a:noFill/>
          <a:ln w="25400">
            <a:solidFill>
              <a:srgbClr val="0070C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1" dur="2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18" grpId="0" animBg="1"/>
      <p:bldP spid="2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0"/>
            <a:ext cx="7851648" cy="563488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600" dirty="0" smtClean="0">
                <a:solidFill>
                  <a:srgbClr val="FF0000"/>
                </a:solidFill>
              </a:rPr>
              <a:t>Bullismo, cyberbullismo e dintorni</a:t>
            </a:r>
            <a:endParaRPr lang="it-IT" sz="3600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11560" y="1124744"/>
            <a:ext cx="7854696" cy="648072"/>
          </a:xfrm>
          <a:solidFill>
            <a:srgbClr val="FFFF00"/>
          </a:solidFill>
          <a:ln w="25400">
            <a:solidFill>
              <a:srgbClr val="0070C0"/>
            </a:solidFill>
          </a:ln>
        </p:spPr>
        <p:txBody>
          <a:bodyPr>
            <a:normAutofit/>
          </a:bodyPr>
          <a:lstStyle/>
          <a:p>
            <a:pPr algn="ctr"/>
            <a:r>
              <a:rPr lang="it-IT" sz="3200" b="1" dirty="0" smtClean="0">
                <a:solidFill>
                  <a:srgbClr val="00B050"/>
                </a:solidFill>
              </a:rPr>
              <a:t>EXCLUSION (esclusione):</a:t>
            </a:r>
            <a:endParaRPr lang="it-IT" sz="3200" b="1" dirty="0">
              <a:solidFill>
                <a:srgbClr val="00B050"/>
              </a:solidFill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46274-5251-4618-9B55-5FC878B9E0C6}" type="datetime1">
              <a:rPr lang="it-IT" smtClean="0"/>
              <a:pPr/>
              <a:t>28/09/2019</a:t>
            </a:fld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F27F2-F75C-4826-AF08-0CA1FBCE2D4D}" type="slidenum">
              <a:rPr lang="it-IT" smtClean="0"/>
              <a:pPr/>
              <a:t>11</a:t>
            </a:fld>
            <a:endParaRPr lang="it-IT" dirty="0"/>
          </a:p>
        </p:txBody>
      </p:sp>
      <p:pic>
        <p:nvPicPr>
          <p:cNvPr id="2053" name="Picture 5" descr="C:\Users\Master\Desktop\Raccolta foto\foto PPT\3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273003" cy="620688"/>
          </a:xfrm>
          <a:prstGeom prst="rect">
            <a:avLst/>
          </a:prstGeom>
          <a:noFill/>
          <a:ln w="25400">
            <a:solidFill>
              <a:srgbClr val="FFFF00"/>
            </a:solidFill>
          </a:ln>
        </p:spPr>
      </p:pic>
      <p:pic>
        <p:nvPicPr>
          <p:cNvPr id="10" name="Picture 5" descr="C:\Users\Master\Desktop\Raccolta foto\foto PPT\3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70997" y="0"/>
            <a:ext cx="1273003" cy="620688"/>
          </a:xfrm>
          <a:prstGeom prst="rect">
            <a:avLst/>
          </a:prstGeom>
          <a:noFill/>
          <a:ln w="25400">
            <a:solidFill>
              <a:srgbClr val="FFFF00"/>
            </a:solidFill>
          </a:ln>
        </p:spPr>
      </p:pic>
      <p:sp>
        <p:nvSpPr>
          <p:cNvPr id="18" name="CasellaDiTesto 17"/>
          <p:cNvSpPr txBox="1"/>
          <p:nvPr/>
        </p:nvSpPr>
        <p:spPr>
          <a:xfrm>
            <a:off x="4139952" y="2132856"/>
            <a:ext cx="4392488" cy="1631216"/>
          </a:xfrm>
          <a:prstGeom prst="rect">
            <a:avLst/>
          </a:prstGeo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2000" b="1" dirty="0" smtClean="0">
                <a:solidFill>
                  <a:srgbClr val="FF0000"/>
                </a:solidFill>
              </a:rPr>
              <a:t>E’ l’esclusione volontaria </a:t>
            </a:r>
            <a:r>
              <a:rPr lang="it-IT" sz="2000" dirty="0" smtClean="0">
                <a:solidFill>
                  <a:srgbClr val="7030A0"/>
                </a:solidFill>
              </a:rPr>
              <a:t>di un coetaneo da un gruppo online, da una chat, da un gioco interattivo. Il termine gergale di questa modalità prevaricatoria è “</a:t>
            </a:r>
            <a:r>
              <a:rPr lang="it-IT" sz="2000" dirty="0" err="1" smtClean="0">
                <a:solidFill>
                  <a:srgbClr val="FF0000"/>
                </a:solidFill>
              </a:rPr>
              <a:t>bannare</a:t>
            </a:r>
            <a:r>
              <a:rPr lang="it-IT" sz="2000" dirty="0" smtClean="0">
                <a:solidFill>
                  <a:srgbClr val="FF0000"/>
                </a:solidFill>
              </a:rPr>
              <a:t>”</a:t>
            </a:r>
          </a:p>
        </p:txBody>
      </p:sp>
      <p:sp>
        <p:nvSpPr>
          <p:cNvPr id="21" name="CasellaDiTesto 20"/>
          <p:cNvSpPr txBox="1"/>
          <p:nvPr/>
        </p:nvSpPr>
        <p:spPr>
          <a:xfrm>
            <a:off x="4139952" y="3933056"/>
            <a:ext cx="4392488" cy="2246769"/>
          </a:xfrm>
          <a:prstGeom prst="rect">
            <a:avLst/>
          </a:prstGeo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2000" b="1" dirty="0" smtClean="0">
                <a:solidFill>
                  <a:srgbClr val="FF0000"/>
                </a:solidFill>
              </a:rPr>
              <a:t>Caratteristiche:</a:t>
            </a:r>
          </a:p>
          <a:p>
            <a:pPr>
              <a:buFontTx/>
              <a:buChar char="-"/>
            </a:pPr>
            <a:r>
              <a:rPr lang="it-IT" sz="2000" dirty="0" smtClean="0">
                <a:solidFill>
                  <a:srgbClr val="7030A0"/>
                </a:solidFill>
              </a:rPr>
              <a:t>Viene fatto intenzionalmente</a:t>
            </a:r>
          </a:p>
          <a:p>
            <a:pPr>
              <a:buFontTx/>
              <a:buChar char="-"/>
            </a:pPr>
            <a:r>
              <a:rPr lang="it-IT" sz="2000" dirty="0" smtClean="0">
                <a:solidFill>
                  <a:srgbClr val="7030A0"/>
                </a:solidFill>
              </a:rPr>
              <a:t> Esiste un totale sbilanciamento dei poteri </a:t>
            </a:r>
          </a:p>
          <a:p>
            <a:pPr>
              <a:buFontTx/>
              <a:buChar char="-"/>
            </a:pPr>
            <a:r>
              <a:rPr lang="it-IT" sz="2000" dirty="0">
                <a:solidFill>
                  <a:srgbClr val="7030A0"/>
                </a:solidFill>
              </a:rPr>
              <a:t> </a:t>
            </a:r>
            <a:r>
              <a:rPr lang="it-IT" sz="2000" dirty="0" smtClean="0">
                <a:solidFill>
                  <a:srgbClr val="7030A0"/>
                </a:solidFill>
              </a:rPr>
              <a:t>Persiste nel tempo</a:t>
            </a:r>
          </a:p>
          <a:p>
            <a:pPr>
              <a:buFontTx/>
              <a:buChar char="-"/>
            </a:pPr>
            <a:r>
              <a:rPr lang="it-IT" sz="2000" dirty="0">
                <a:solidFill>
                  <a:srgbClr val="7030A0"/>
                </a:solidFill>
              </a:rPr>
              <a:t> </a:t>
            </a:r>
            <a:r>
              <a:rPr lang="it-IT" sz="2000" dirty="0" smtClean="0">
                <a:solidFill>
                  <a:srgbClr val="7030A0"/>
                </a:solidFill>
              </a:rPr>
              <a:t>Vede sempre presente il contributo attivo e passivo degli spettatori</a:t>
            </a:r>
          </a:p>
        </p:txBody>
      </p:sp>
      <p:pic>
        <p:nvPicPr>
          <p:cNvPr id="11266" name="Picture 2" descr="C:\Users\Master\Desktop\Raccolta foto\foto PPT\7c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2924944"/>
            <a:ext cx="3504682" cy="1872208"/>
          </a:xfrm>
          <a:prstGeom prst="rect">
            <a:avLst/>
          </a:prstGeom>
          <a:noFill/>
          <a:ln w="25400">
            <a:solidFill>
              <a:srgbClr val="0070C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1" dur="2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18" grpId="0" animBg="1"/>
      <p:bldP spid="2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0"/>
            <a:ext cx="7851648" cy="563488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600" dirty="0" smtClean="0">
                <a:solidFill>
                  <a:srgbClr val="FF0000"/>
                </a:solidFill>
              </a:rPr>
              <a:t>Bullismo, cyberbullismo e dintorni</a:t>
            </a:r>
            <a:endParaRPr lang="it-IT" sz="3600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11560" y="1124744"/>
            <a:ext cx="7854696" cy="648072"/>
          </a:xfrm>
          <a:solidFill>
            <a:srgbClr val="FFFF00"/>
          </a:solidFill>
          <a:ln w="25400">
            <a:solidFill>
              <a:srgbClr val="0070C0"/>
            </a:solidFill>
          </a:ln>
        </p:spPr>
        <p:txBody>
          <a:bodyPr>
            <a:normAutofit/>
          </a:bodyPr>
          <a:lstStyle/>
          <a:p>
            <a:pPr algn="ctr"/>
            <a:r>
              <a:rPr lang="it-IT" sz="3200" b="1" dirty="0" smtClean="0">
                <a:solidFill>
                  <a:srgbClr val="00B050"/>
                </a:solidFill>
              </a:rPr>
              <a:t>HAPPY SLAPPING (schiaffeggio allegro):</a:t>
            </a:r>
            <a:endParaRPr lang="it-IT" sz="3200" b="1" dirty="0">
              <a:solidFill>
                <a:srgbClr val="00B050"/>
              </a:solidFill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76BBD-1526-4A73-B3D9-C342B5638594}" type="datetime1">
              <a:rPr lang="it-IT" smtClean="0"/>
              <a:pPr/>
              <a:t>28/09/2019</a:t>
            </a:fld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F27F2-F75C-4826-AF08-0CA1FBCE2D4D}" type="slidenum">
              <a:rPr lang="it-IT" smtClean="0"/>
              <a:pPr/>
              <a:t>12</a:t>
            </a:fld>
            <a:endParaRPr lang="it-IT"/>
          </a:p>
        </p:txBody>
      </p:sp>
      <p:pic>
        <p:nvPicPr>
          <p:cNvPr id="2053" name="Picture 5" descr="C:\Users\Master\Desktop\Raccolta foto\foto PPT\3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273003" cy="620688"/>
          </a:xfrm>
          <a:prstGeom prst="rect">
            <a:avLst/>
          </a:prstGeom>
          <a:noFill/>
          <a:ln w="25400">
            <a:solidFill>
              <a:srgbClr val="FFFF00"/>
            </a:solidFill>
          </a:ln>
        </p:spPr>
      </p:pic>
      <p:pic>
        <p:nvPicPr>
          <p:cNvPr id="10" name="Picture 5" descr="C:\Users\Master\Desktop\Raccolta foto\foto PPT\3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70997" y="0"/>
            <a:ext cx="1273003" cy="620688"/>
          </a:xfrm>
          <a:prstGeom prst="rect">
            <a:avLst/>
          </a:prstGeom>
          <a:noFill/>
          <a:ln w="25400">
            <a:solidFill>
              <a:srgbClr val="FFFF00"/>
            </a:solidFill>
          </a:ln>
        </p:spPr>
      </p:pic>
      <p:sp>
        <p:nvSpPr>
          <p:cNvPr id="18" name="CasellaDiTesto 17"/>
          <p:cNvSpPr txBox="1"/>
          <p:nvPr/>
        </p:nvSpPr>
        <p:spPr>
          <a:xfrm>
            <a:off x="611560" y="1988840"/>
            <a:ext cx="4464496" cy="1631216"/>
          </a:xfrm>
          <a:prstGeom prst="rect">
            <a:avLst/>
          </a:prstGeo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2000" b="1" dirty="0" smtClean="0">
                <a:solidFill>
                  <a:srgbClr val="FF0000"/>
                </a:solidFill>
              </a:rPr>
              <a:t>E’ il caso </a:t>
            </a:r>
            <a:r>
              <a:rPr lang="it-IT" sz="2000" dirty="0" smtClean="0">
                <a:solidFill>
                  <a:srgbClr val="7030A0"/>
                </a:solidFill>
              </a:rPr>
              <a:t>di un ragazzo o un gruppo di ragazzi che picchiano un coetaneo mentre altri riprendono il fatto con un videotelefonino. Le immagini spesso vengono poi diffuse sulla rete</a:t>
            </a:r>
            <a:endParaRPr lang="it-IT" sz="2000" dirty="0">
              <a:solidFill>
                <a:srgbClr val="7030A0"/>
              </a:solidFill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611560" y="4005064"/>
            <a:ext cx="4464496" cy="2246769"/>
          </a:xfrm>
          <a:prstGeom prst="rect">
            <a:avLst/>
          </a:prstGeo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2000" b="1" dirty="0" smtClean="0">
                <a:solidFill>
                  <a:srgbClr val="FF0000"/>
                </a:solidFill>
              </a:rPr>
              <a:t>Caratteristiche:</a:t>
            </a:r>
          </a:p>
          <a:p>
            <a:pPr>
              <a:buFontTx/>
              <a:buChar char="-"/>
            </a:pPr>
            <a:r>
              <a:rPr lang="it-IT" sz="2000" dirty="0" smtClean="0">
                <a:solidFill>
                  <a:srgbClr val="7030A0"/>
                </a:solidFill>
              </a:rPr>
              <a:t>Viene fatto intenzionalmente</a:t>
            </a:r>
          </a:p>
          <a:p>
            <a:pPr>
              <a:buFontTx/>
              <a:buChar char="-"/>
            </a:pPr>
            <a:r>
              <a:rPr lang="it-IT" sz="2000" dirty="0" smtClean="0">
                <a:solidFill>
                  <a:srgbClr val="7030A0"/>
                </a:solidFill>
              </a:rPr>
              <a:t>Esiste un totale sbilanciamento dei poteri</a:t>
            </a:r>
          </a:p>
          <a:p>
            <a:pPr>
              <a:buFontTx/>
              <a:buChar char="-"/>
            </a:pPr>
            <a:r>
              <a:rPr lang="it-IT" sz="2000" dirty="0">
                <a:solidFill>
                  <a:srgbClr val="7030A0"/>
                </a:solidFill>
              </a:rPr>
              <a:t> </a:t>
            </a:r>
            <a:r>
              <a:rPr lang="it-IT" sz="2000" dirty="0" smtClean="0">
                <a:solidFill>
                  <a:srgbClr val="7030A0"/>
                </a:solidFill>
              </a:rPr>
              <a:t>Può persistere nel tempo</a:t>
            </a:r>
          </a:p>
          <a:p>
            <a:pPr>
              <a:buFontTx/>
              <a:buChar char="-"/>
            </a:pPr>
            <a:r>
              <a:rPr lang="it-IT" sz="2000" dirty="0" smtClean="0">
                <a:solidFill>
                  <a:srgbClr val="7030A0"/>
                </a:solidFill>
              </a:rPr>
              <a:t>Il contributo attivo  e passivo degli spettatori è una costante</a:t>
            </a:r>
            <a:endParaRPr lang="it-IT" sz="2000" dirty="0">
              <a:solidFill>
                <a:srgbClr val="7030A0"/>
              </a:solidFill>
            </a:endParaRPr>
          </a:p>
        </p:txBody>
      </p:sp>
      <p:pic>
        <p:nvPicPr>
          <p:cNvPr id="12290" name="Picture 2" descr="C:\Users\Master\Desktop\Raccolta foto\foto PPT\27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20072" y="2708920"/>
            <a:ext cx="3649731" cy="2376264"/>
          </a:xfrm>
          <a:prstGeom prst="rect">
            <a:avLst/>
          </a:prstGeom>
          <a:noFill/>
          <a:ln w="25400">
            <a:solidFill>
              <a:srgbClr val="0070C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1" dur="2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18" grpId="0" animBg="1"/>
      <p:bldP spid="2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0"/>
            <a:ext cx="7851648" cy="563488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600" dirty="0" smtClean="0">
                <a:solidFill>
                  <a:srgbClr val="FF0000"/>
                </a:solidFill>
              </a:rPr>
              <a:t>Bullismo, cyberbullismo e dintorni</a:t>
            </a:r>
            <a:endParaRPr lang="it-IT" sz="3600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11560" y="908720"/>
            <a:ext cx="7854696" cy="648072"/>
          </a:xfrm>
          <a:solidFill>
            <a:srgbClr val="FFFF00"/>
          </a:solidFill>
          <a:ln w="25400">
            <a:solidFill>
              <a:srgbClr val="0070C0"/>
            </a:solidFill>
          </a:ln>
        </p:spPr>
        <p:txBody>
          <a:bodyPr>
            <a:normAutofit/>
          </a:bodyPr>
          <a:lstStyle/>
          <a:p>
            <a:pPr algn="ctr"/>
            <a:r>
              <a:rPr lang="it-IT" sz="3200" b="1" dirty="0" smtClean="0">
                <a:solidFill>
                  <a:srgbClr val="00B050"/>
                </a:solidFill>
              </a:rPr>
              <a:t>SEXTING (invio di foto o messaggi sex):</a:t>
            </a:r>
            <a:endParaRPr lang="it-IT" sz="3200" b="1" dirty="0">
              <a:solidFill>
                <a:srgbClr val="00B050"/>
              </a:solidFill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475D0-7584-46CD-89A6-E855E10BA463}" type="datetime1">
              <a:rPr lang="it-IT" smtClean="0"/>
              <a:pPr/>
              <a:t>28/09/2019</a:t>
            </a:fld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F27F2-F75C-4826-AF08-0CA1FBCE2D4D}" type="slidenum">
              <a:rPr lang="it-IT" smtClean="0"/>
              <a:pPr/>
              <a:t>13</a:t>
            </a:fld>
            <a:endParaRPr lang="it-IT" dirty="0"/>
          </a:p>
        </p:txBody>
      </p:sp>
      <p:pic>
        <p:nvPicPr>
          <p:cNvPr id="2053" name="Picture 5" descr="C:\Users\Master\Desktop\Raccolta foto\foto PPT\3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273003" cy="620688"/>
          </a:xfrm>
          <a:prstGeom prst="rect">
            <a:avLst/>
          </a:prstGeom>
          <a:noFill/>
          <a:ln w="25400">
            <a:solidFill>
              <a:srgbClr val="FFFF00"/>
            </a:solidFill>
          </a:ln>
        </p:spPr>
      </p:pic>
      <p:pic>
        <p:nvPicPr>
          <p:cNvPr id="10" name="Picture 5" descr="C:\Users\Master\Desktop\Raccolta foto\foto PPT\3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70997" y="0"/>
            <a:ext cx="1273003" cy="620688"/>
          </a:xfrm>
          <a:prstGeom prst="rect">
            <a:avLst/>
          </a:prstGeom>
          <a:noFill/>
          <a:ln w="25400">
            <a:solidFill>
              <a:srgbClr val="FFFF00"/>
            </a:solidFill>
          </a:ln>
        </p:spPr>
      </p:pic>
      <p:sp>
        <p:nvSpPr>
          <p:cNvPr id="18" name="CasellaDiTesto 17"/>
          <p:cNvSpPr txBox="1"/>
          <p:nvPr/>
        </p:nvSpPr>
        <p:spPr>
          <a:xfrm>
            <a:off x="4067944" y="1772816"/>
            <a:ext cx="4392488" cy="1938992"/>
          </a:xfrm>
          <a:prstGeom prst="rect">
            <a:avLst/>
          </a:prstGeo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2000" b="1" dirty="0" smtClean="0">
                <a:solidFill>
                  <a:srgbClr val="FF0000"/>
                </a:solidFill>
              </a:rPr>
              <a:t>Si tratta </a:t>
            </a:r>
            <a:r>
              <a:rPr lang="it-IT" sz="2000" dirty="0" smtClean="0">
                <a:solidFill>
                  <a:srgbClr val="7030A0"/>
                </a:solidFill>
              </a:rPr>
              <a:t>di un fenomeno sotterraneo, ma rilevante, che spesso emerge agli onori della cronaca solo nei casi in cui si verificano situazioni irreparabili come gesti estremi di ragazzi che ne sono stati coinvolti</a:t>
            </a:r>
            <a:endParaRPr lang="it-IT" sz="2000" dirty="0" smtClean="0">
              <a:solidFill>
                <a:srgbClr val="FF0000"/>
              </a:solidFill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539552" y="3861048"/>
            <a:ext cx="7920880" cy="2554545"/>
          </a:xfrm>
          <a:prstGeom prst="rect">
            <a:avLst/>
          </a:prstGeo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2000" b="1" dirty="0" smtClean="0">
                <a:solidFill>
                  <a:srgbClr val="FF0000"/>
                </a:solidFill>
              </a:rPr>
              <a:t>Caratteristiche:</a:t>
            </a:r>
          </a:p>
          <a:p>
            <a:pPr>
              <a:buFontTx/>
              <a:buChar char="-"/>
            </a:pPr>
            <a:r>
              <a:rPr lang="it-IT" sz="2000" dirty="0" smtClean="0">
                <a:solidFill>
                  <a:srgbClr val="7030A0"/>
                </a:solidFill>
              </a:rPr>
              <a:t>C’un bisogno di piacere  e di strappare dei like  mostrando il corpo anche nelle parti intime</a:t>
            </a:r>
          </a:p>
          <a:p>
            <a:pPr>
              <a:buFontTx/>
              <a:buChar char="-"/>
            </a:pPr>
            <a:r>
              <a:rPr lang="it-IT" sz="2000" dirty="0" smtClean="0">
                <a:solidFill>
                  <a:srgbClr val="7030A0"/>
                </a:solidFill>
              </a:rPr>
              <a:t> Scandalizza i genitori,  se lo scoprono, perché  mette in discussione l’educazione da loro impartita. </a:t>
            </a:r>
          </a:p>
          <a:p>
            <a:pPr>
              <a:buFontTx/>
              <a:buChar char="-"/>
            </a:pPr>
            <a:r>
              <a:rPr lang="it-IT" sz="2000" dirty="0">
                <a:solidFill>
                  <a:srgbClr val="7030A0"/>
                </a:solidFill>
              </a:rPr>
              <a:t> </a:t>
            </a:r>
            <a:r>
              <a:rPr lang="it-IT" sz="2000" dirty="0" smtClean="0">
                <a:solidFill>
                  <a:srgbClr val="7030A0"/>
                </a:solidFill>
              </a:rPr>
              <a:t>I casi di sexting non sono casi di istinto mal domato, sono pensieri fatti male, errori di valutazione, apparenti risposte e soluzioni a situazioni di vita che vanno ben ricercati e analizzati</a:t>
            </a:r>
          </a:p>
        </p:txBody>
      </p:sp>
      <p:pic>
        <p:nvPicPr>
          <p:cNvPr id="1026" name="Picture 2" descr="C:\Users\Master\Desktop\sexting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560" y="1772816"/>
            <a:ext cx="2808312" cy="1869334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1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18" grpId="0" animBg="1"/>
      <p:bldP spid="2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0"/>
            <a:ext cx="7851648" cy="563488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600" dirty="0" smtClean="0">
                <a:solidFill>
                  <a:srgbClr val="FF0000"/>
                </a:solidFill>
              </a:rPr>
              <a:t>Bullismo, cyberbullismo e dintorni</a:t>
            </a:r>
            <a:endParaRPr lang="it-IT" sz="3600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83568" y="836712"/>
            <a:ext cx="7854696" cy="2880320"/>
          </a:xfrm>
          <a:solidFill>
            <a:srgbClr val="FFFF00"/>
          </a:solidFill>
          <a:ln>
            <a:solidFill>
              <a:srgbClr val="FF0000"/>
            </a:solidFill>
          </a:ln>
        </p:spPr>
        <p:txBody>
          <a:bodyPr>
            <a:normAutofit fontScale="85000" lnSpcReduction="20000"/>
          </a:bodyPr>
          <a:lstStyle/>
          <a:p>
            <a:pPr algn="just"/>
            <a:r>
              <a:rPr lang="it-IT" b="1" dirty="0" smtClean="0">
                <a:solidFill>
                  <a:srgbClr val="FF0000"/>
                </a:solidFill>
              </a:rPr>
              <a:t>Dopo aver passato in rassegna </a:t>
            </a:r>
            <a:r>
              <a:rPr lang="it-IT" dirty="0" smtClean="0">
                <a:solidFill>
                  <a:srgbClr val="002060"/>
                </a:solidFill>
              </a:rPr>
              <a:t>le varie modalità con cui i ragazzi realizzano il cyberbullismo occorre fare delle considerazioni in chiave educativa perché i ragazzi non sono stupidi ma sono in grado di compere atti stupidi. </a:t>
            </a:r>
            <a:endParaRPr lang="it-IT" dirty="0" smtClean="0">
              <a:solidFill>
                <a:srgbClr val="002060"/>
              </a:solidFill>
            </a:endParaRPr>
          </a:p>
          <a:p>
            <a:pPr algn="just"/>
            <a:r>
              <a:rPr lang="it-IT" b="1" dirty="0" smtClean="0">
                <a:solidFill>
                  <a:srgbClr val="FF0000"/>
                </a:solidFill>
              </a:rPr>
              <a:t>Di </a:t>
            </a:r>
            <a:r>
              <a:rPr lang="it-IT" b="1" dirty="0" smtClean="0">
                <a:solidFill>
                  <a:srgbClr val="FF0000"/>
                </a:solidFill>
              </a:rPr>
              <a:t>fronte al panorama </a:t>
            </a:r>
            <a:r>
              <a:rPr lang="it-IT" dirty="0" smtClean="0">
                <a:solidFill>
                  <a:srgbClr val="002060"/>
                </a:solidFill>
              </a:rPr>
              <a:t>sopra descritto non bisogna scoraggiarsi e farsi prendere da un frustrante  senso di impotenza. Bisogna intervenire!</a:t>
            </a:r>
            <a:endParaRPr lang="it-IT" dirty="0">
              <a:solidFill>
                <a:srgbClr val="002060"/>
              </a:solidFill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F76DF-4B43-4CD3-81D3-0111B40EEFB4}" type="datetime1">
              <a:rPr lang="it-IT" smtClean="0"/>
              <a:pPr/>
              <a:t>28/09/2019</a:t>
            </a:fld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F27F2-F75C-4826-AF08-0CA1FBCE2D4D}" type="slidenum">
              <a:rPr lang="it-IT" smtClean="0"/>
              <a:pPr/>
              <a:t>14</a:t>
            </a:fld>
            <a:endParaRPr lang="it-IT"/>
          </a:p>
        </p:txBody>
      </p:sp>
      <p:pic>
        <p:nvPicPr>
          <p:cNvPr id="2053" name="Picture 5" descr="C:\Users\Master\Desktop\Raccolta foto\foto PPT\3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273003" cy="620688"/>
          </a:xfrm>
          <a:prstGeom prst="rect">
            <a:avLst/>
          </a:prstGeom>
          <a:noFill/>
          <a:ln w="25400">
            <a:solidFill>
              <a:srgbClr val="FFFF00"/>
            </a:solidFill>
          </a:ln>
        </p:spPr>
      </p:pic>
      <p:pic>
        <p:nvPicPr>
          <p:cNvPr id="10" name="Picture 5" descr="C:\Users\Master\Desktop\Raccolta foto\foto PPT\3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70997" y="0"/>
            <a:ext cx="1273003" cy="620688"/>
          </a:xfrm>
          <a:prstGeom prst="rect">
            <a:avLst/>
          </a:prstGeom>
          <a:noFill/>
          <a:ln w="25400">
            <a:solidFill>
              <a:srgbClr val="FFFF00"/>
            </a:solidFill>
          </a:ln>
        </p:spPr>
      </p:pic>
      <p:pic>
        <p:nvPicPr>
          <p:cNvPr id="14338" name="Picture 2" descr="C:\Users\Master\Desktop\Raccolta foto\foto PPT\11c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11760" y="3933056"/>
            <a:ext cx="4070208" cy="2650028"/>
          </a:xfrm>
          <a:prstGeom prst="rect">
            <a:avLst/>
          </a:prstGeom>
          <a:noFill/>
          <a:ln w="25400">
            <a:solidFill>
              <a:srgbClr val="FFFF00"/>
            </a:solidFill>
          </a:ln>
        </p:spPr>
      </p:pic>
      <p:sp>
        <p:nvSpPr>
          <p:cNvPr id="9" name="CasellaDiTesto 8"/>
          <p:cNvSpPr txBox="1"/>
          <p:nvPr/>
        </p:nvSpPr>
        <p:spPr>
          <a:xfrm>
            <a:off x="323528" y="4941168"/>
            <a:ext cx="8424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b="1" dirty="0" smtClean="0"/>
              <a:t>   </a:t>
            </a:r>
            <a:r>
              <a:rPr lang="it-IT" sz="3600" b="1" dirty="0" smtClean="0">
                <a:solidFill>
                  <a:srgbClr val="FF0000"/>
                </a:solidFill>
              </a:rPr>
              <a:t>CHE </a:t>
            </a:r>
            <a:r>
              <a:rPr lang="it-IT" sz="3600" b="1" dirty="0" smtClean="0"/>
              <a:t>                                                     </a:t>
            </a:r>
            <a:r>
              <a:rPr lang="it-IT" sz="3600" b="1" dirty="0" smtClean="0">
                <a:solidFill>
                  <a:srgbClr val="FF0000"/>
                </a:solidFill>
              </a:rPr>
              <a:t>FARE?</a:t>
            </a:r>
            <a:endParaRPr lang="it-IT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8" dur="2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0"/>
            <a:ext cx="7851648" cy="563488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600" dirty="0" smtClean="0">
                <a:solidFill>
                  <a:srgbClr val="FF0000"/>
                </a:solidFill>
              </a:rPr>
              <a:t>Bullismo, cyberbullismo e dintorni</a:t>
            </a:r>
            <a:endParaRPr lang="it-IT" sz="3600" dirty="0">
              <a:solidFill>
                <a:srgbClr val="FF0000"/>
              </a:solidFill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BC9DF-D4AA-4C29-8A27-6203E26AECE1}" type="datetime1">
              <a:rPr lang="it-IT" smtClean="0"/>
              <a:pPr/>
              <a:t>28/09/2019</a:t>
            </a:fld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F27F2-F75C-4826-AF08-0CA1FBCE2D4D}" type="slidenum">
              <a:rPr lang="it-IT" smtClean="0"/>
              <a:pPr/>
              <a:t>15</a:t>
            </a:fld>
            <a:endParaRPr lang="it-IT"/>
          </a:p>
        </p:txBody>
      </p:sp>
      <p:pic>
        <p:nvPicPr>
          <p:cNvPr id="2053" name="Picture 5" descr="C:\Users\Master\Desktop\Raccolta foto\foto PPT\3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273003" cy="620688"/>
          </a:xfrm>
          <a:prstGeom prst="rect">
            <a:avLst/>
          </a:prstGeom>
          <a:noFill/>
          <a:ln w="25400">
            <a:solidFill>
              <a:srgbClr val="FFFF00"/>
            </a:solidFill>
          </a:ln>
        </p:spPr>
      </p:pic>
      <p:pic>
        <p:nvPicPr>
          <p:cNvPr id="10" name="Picture 5" descr="C:\Users\Master\Desktop\Raccolta foto\foto PPT\3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70997" y="0"/>
            <a:ext cx="1273003" cy="620688"/>
          </a:xfrm>
          <a:prstGeom prst="rect">
            <a:avLst/>
          </a:prstGeom>
          <a:noFill/>
          <a:ln w="25400">
            <a:solidFill>
              <a:srgbClr val="FFFF00"/>
            </a:solidFill>
          </a:ln>
        </p:spPr>
      </p:pic>
      <p:sp>
        <p:nvSpPr>
          <p:cNvPr id="8" name="Sottotitolo 2"/>
          <p:cNvSpPr txBox="1">
            <a:spLocks/>
          </p:cNvSpPr>
          <p:nvPr/>
        </p:nvSpPr>
        <p:spPr>
          <a:xfrm>
            <a:off x="611560" y="980728"/>
            <a:ext cx="7854696" cy="648072"/>
          </a:xfrm>
          <a:prstGeom prst="rect">
            <a:avLst/>
          </a:prstGeom>
          <a:solidFill>
            <a:srgbClr val="FFFF00"/>
          </a:solidFill>
          <a:ln w="25400">
            <a:solidFill>
              <a:srgbClr val="0070C0"/>
            </a:solidFill>
          </a:ln>
        </p:spPr>
        <p:txBody>
          <a:bodyPr vert="horz" lIns="0" rIns="18288">
            <a:normAutofit/>
          </a:bodyPr>
          <a:lstStyle/>
          <a:p>
            <a:pPr algn="ctr"/>
            <a:r>
              <a:rPr lang="it-IT" sz="3200" dirty="0" smtClean="0">
                <a:solidFill>
                  <a:srgbClr val="FF0000"/>
                </a:solidFill>
              </a:rPr>
              <a:t>Alcune proposte operative:</a:t>
            </a:r>
            <a:endParaRPr lang="it-IT" sz="3200" dirty="0">
              <a:solidFill>
                <a:srgbClr val="FF0000"/>
              </a:solidFill>
            </a:endParaRPr>
          </a:p>
        </p:txBody>
      </p:sp>
      <p:sp>
        <p:nvSpPr>
          <p:cNvPr id="9" name="Rettangolo arrotondato 8"/>
          <p:cNvSpPr/>
          <p:nvPr/>
        </p:nvSpPr>
        <p:spPr>
          <a:xfrm>
            <a:off x="611560" y="1844824"/>
            <a:ext cx="7848872" cy="576064"/>
          </a:xfrm>
          <a:prstGeom prst="roundRect">
            <a:avLst/>
          </a:prstGeom>
          <a:solidFill>
            <a:srgbClr val="C2DCC8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it-IT" b="1" dirty="0" smtClean="0">
                <a:solidFill>
                  <a:srgbClr val="FF0000"/>
                </a:solidFill>
              </a:rPr>
              <a:t>Aiutiamo i ragazzi </a:t>
            </a:r>
            <a:r>
              <a:rPr lang="it-IT" dirty="0" smtClean="0">
                <a:solidFill>
                  <a:srgbClr val="7030A0"/>
                </a:solidFill>
              </a:rPr>
              <a:t>a capire che chiedere aiuto non è da vili e nemmeno un atto disdicevole</a:t>
            </a:r>
            <a:endParaRPr lang="it-IT" dirty="0">
              <a:solidFill>
                <a:srgbClr val="7030A0"/>
              </a:solidFill>
            </a:endParaRPr>
          </a:p>
        </p:txBody>
      </p:sp>
      <p:sp>
        <p:nvSpPr>
          <p:cNvPr id="11" name="Rettangolo arrotondato 10"/>
          <p:cNvSpPr/>
          <p:nvPr/>
        </p:nvSpPr>
        <p:spPr>
          <a:xfrm>
            <a:off x="611560" y="2564904"/>
            <a:ext cx="7848872" cy="576064"/>
          </a:xfrm>
          <a:prstGeom prst="roundRect">
            <a:avLst/>
          </a:prstGeom>
          <a:solidFill>
            <a:srgbClr val="C2DCC8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it-IT" b="1" dirty="0" smtClean="0">
                <a:solidFill>
                  <a:srgbClr val="FF0000"/>
                </a:solidFill>
              </a:rPr>
              <a:t>Creiamo un clima </a:t>
            </a:r>
            <a:r>
              <a:rPr lang="it-IT" dirty="0" smtClean="0">
                <a:solidFill>
                  <a:srgbClr val="7030A0"/>
                </a:solidFill>
              </a:rPr>
              <a:t>in famiglia dove non si abbia paura di parlare</a:t>
            </a:r>
            <a:endParaRPr lang="it-IT" dirty="0">
              <a:solidFill>
                <a:srgbClr val="7030A0"/>
              </a:solidFill>
            </a:endParaRPr>
          </a:p>
        </p:txBody>
      </p:sp>
      <p:sp>
        <p:nvSpPr>
          <p:cNvPr id="12" name="Rettangolo arrotondato 11"/>
          <p:cNvSpPr/>
          <p:nvPr/>
        </p:nvSpPr>
        <p:spPr>
          <a:xfrm>
            <a:off x="611560" y="3284984"/>
            <a:ext cx="7848872" cy="576064"/>
          </a:xfrm>
          <a:prstGeom prst="roundRect">
            <a:avLst/>
          </a:prstGeom>
          <a:solidFill>
            <a:srgbClr val="C2DCC8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it-IT" b="1" dirty="0" smtClean="0">
                <a:solidFill>
                  <a:srgbClr val="FF0000"/>
                </a:solidFill>
              </a:rPr>
              <a:t>Permettiamo</a:t>
            </a:r>
            <a:r>
              <a:rPr lang="it-IT" dirty="0" smtClean="0">
                <a:solidFill>
                  <a:srgbClr val="7030A0"/>
                </a:solidFill>
              </a:rPr>
              <a:t> che esistano altri “sportelli” cui i ragazzi possano rivolgersi</a:t>
            </a:r>
            <a:endParaRPr lang="it-IT" dirty="0">
              <a:solidFill>
                <a:srgbClr val="7030A0"/>
              </a:solidFill>
            </a:endParaRPr>
          </a:p>
        </p:txBody>
      </p:sp>
      <p:sp>
        <p:nvSpPr>
          <p:cNvPr id="13" name="Rettangolo arrotondato 12"/>
          <p:cNvSpPr/>
          <p:nvPr/>
        </p:nvSpPr>
        <p:spPr>
          <a:xfrm>
            <a:off x="611560" y="4005064"/>
            <a:ext cx="7848872" cy="576064"/>
          </a:xfrm>
          <a:prstGeom prst="roundRect">
            <a:avLst/>
          </a:prstGeom>
          <a:solidFill>
            <a:srgbClr val="C2DCC8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it-IT" b="1" dirty="0" smtClean="0">
                <a:solidFill>
                  <a:srgbClr val="FF0000"/>
                </a:solidFill>
              </a:rPr>
              <a:t>Facciamo capire </a:t>
            </a:r>
            <a:r>
              <a:rPr lang="it-IT" dirty="0" smtClean="0">
                <a:solidFill>
                  <a:srgbClr val="7030A0"/>
                </a:solidFill>
              </a:rPr>
              <a:t>che il bullismo nelle sue diverse varianti riguarda tutti, spettatori compresi</a:t>
            </a:r>
            <a:endParaRPr lang="it-IT" dirty="0">
              <a:solidFill>
                <a:srgbClr val="7030A0"/>
              </a:solidFill>
            </a:endParaRPr>
          </a:p>
        </p:txBody>
      </p:sp>
      <p:sp>
        <p:nvSpPr>
          <p:cNvPr id="14" name="Rettangolo arrotondato 13"/>
          <p:cNvSpPr/>
          <p:nvPr/>
        </p:nvSpPr>
        <p:spPr>
          <a:xfrm>
            <a:off x="611560" y="4725144"/>
            <a:ext cx="7848872" cy="576064"/>
          </a:xfrm>
          <a:prstGeom prst="roundRect">
            <a:avLst/>
          </a:prstGeom>
          <a:solidFill>
            <a:srgbClr val="C2DCC8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it-IT" b="1" dirty="0" smtClean="0">
                <a:solidFill>
                  <a:srgbClr val="FF0000"/>
                </a:solidFill>
              </a:rPr>
              <a:t>Interveniamo </a:t>
            </a:r>
            <a:r>
              <a:rPr lang="it-IT" dirty="0" smtClean="0">
                <a:solidFill>
                  <a:srgbClr val="7030A0"/>
                </a:solidFill>
              </a:rPr>
              <a:t>con decisione e prudenza, assicurando la difesa ai più deboli e a chi si è esposto segnalando le prevaricazioni</a:t>
            </a:r>
            <a:endParaRPr lang="it-IT" dirty="0">
              <a:solidFill>
                <a:srgbClr val="7030A0"/>
              </a:solidFill>
            </a:endParaRPr>
          </a:p>
        </p:txBody>
      </p:sp>
      <p:sp>
        <p:nvSpPr>
          <p:cNvPr id="15" name="Rettangolo arrotondato 14"/>
          <p:cNvSpPr/>
          <p:nvPr/>
        </p:nvSpPr>
        <p:spPr>
          <a:xfrm>
            <a:off x="611560" y="5445224"/>
            <a:ext cx="7848872" cy="576064"/>
          </a:xfrm>
          <a:prstGeom prst="roundRect">
            <a:avLst/>
          </a:prstGeom>
          <a:solidFill>
            <a:srgbClr val="C2DCC8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it-IT" b="1" dirty="0" smtClean="0">
                <a:solidFill>
                  <a:srgbClr val="FF0000"/>
                </a:solidFill>
              </a:rPr>
              <a:t>Condanniamo gli atti</a:t>
            </a:r>
            <a:r>
              <a:rPr lang="it-IT" dirty="0" smtClean="0">
                <a:solidFill>
                  <a:srgbClr val="7030A0"/>
                </a:solidFill>
              </a:rPr>
              <a:t>, non chi li compie</a:t>
            </a:r>
            <a:endParaRPr lang="it-IT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0"/>
            <a:ext cx="7851648" cy="563488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600" dirty="0" smtClean="0">
                <a:solidFill>
                  <a:srgbClr val="FF0000"/>
                </a:solidFill>
              </a:rPr>
              <a:t>Bullismo, cyberbullismo e dintorni</a:t>
            </a:r>
            <a:endParaRPr lang="it-IT" sz="3600" dirty="0">
              <a:solidFill>
                <a:srgbClr val="FF0000"/>
              </a:solidFill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8E370-1A6D-4D05-BAAD-35A2430D669E}" type="datetime1">
              <a:rPr lang="it-IT" smtClean="0"/>
              <a:pPr/>
              <a:t>28/09/2019</a:t>
            </a:fld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F27F2-F75C-4826-AF08-0CA1FBCE2D4D}" type="slidenum">
              <a:rPr lang="it-IT" smtClean="0"/>
              <a:pPr/>
              <a:t>16</a:t>
            </a:fld>
            <a:endParaRPr lang="it-IT"/>
          </a:p>
        </p:txBody>
      </p:sp>
      <p:pic>
        <p:nvPicPr>
          <p:cNvPr id="2053" name="Picture 5" descr="C:\Users\Master\Desktop\Raccolta foto\foto PPT\3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273003" cy="620688"/>
          </a:xfrm>
          <a:prstGeom prst="rect">
            <a:avLst/>
          </a:prstGeom>
          <a:noFill/>
          <a:ln w="25400">
            <a:solidFill>
              <a:srgbClr val="FFFF00"/>
            </a:solidFill>
          </a:ln>
        </p:spPr>
      </p:pic>
      <p:pic>
        <p:nvPicPr>
          <p:cNvPr id="10" name="Picture 5" descr="C:\Users\Master\Desktop\Raccolta foto\foto PPT\3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70997" y="0"/>
            <a:ext cx="1273003" cy="620688"/>
          </a:xfrm>
          <a:prstGeom prst="rect">
            <a:avLst/>
          </a:prstGeom>
          <a:noFill/>
          <a:ln w="25400">
            <a:solidFill>
              <a:srgbClr val="FFFF00"/>
            </a:solidFill>
          </a:ln>
        </p:spPr>
      </p:pic>
      <p:sp>
        <p:nvSpPr>
          <p:cNvPr id="8" name="Sottotitolo 2"/>
          <p:cNvSpPr txBox="1">
            <a:spLocks/>
          </p:cNvSpPr>
          <p:nvPr/>
        </p:nvSpPr>
        <p:spPr>
          <a:xfrm>
            <a:off x="611560" y="980728"/>
            <a:ext cx="7854696" cy="648072"/>
          </a:xfrm>
          <a:prstGeom prst="rect">
            <a:avLst/>
          </a:prstGeom>
          <a:solidFill>
            <a:srgbClr val="FFFF00"/>
          </a:solidFill>
          <a:ln w="25400">
            <a:solidFill>
              <a:srgbClr val="0070C0"/>
            </a:solidFill>
          </a:ln>
        </p:spPr>
        <p:txBody>
          <a:bodyPr vert="horz" lIns="0" rIns="18288">
            <a:normAutofit/>
          </a:bodyPr>
          <a:lstStyle/>
          <a:p>
            <a:pPr algn="ctr"/>
            <a:r>
              <a:rPr lang="it-IT" sz="3200" dirty="0" smtClean="0">
                <a:solidFill>
                  <a:srgbClr val="FF0000"/>
                </a:solidFill>
              </a:rPr>
              <a:t>Altre proposte operative:</a:t>
            </a:r>
            <a:endParaRPr lang="it-IT" sz="3200" dirty="0">
              <a:solidFill>
                <a:srgbClr val="FF0000"/>
              </a:solidFill>
            </a:endParaRPr>
          </a:p>
        </p:txBody>
      </p:sp>
      <p:sp>
        <p:nvSpPr>
          <p:cNvPr id="9" name="Rettangolo arrotondato 8"/>
          <p:cNvSpPr/>
          <p:nvPr/>
        </p:nvSpPr>
        <p:spPr>
          <a:xfrm>
            <a:off x="611560" y="1844824"/>
            <a:ext cx="7848872" cy="576064"/>
          </a:xfrm>
          <a:prstGeom prst="roundRect">
            <a:avLst/>
          </a:prstGeom>
          <a:solidFill>
            <a:srgbClr val="C2DCC8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it-IT" b="1" dirty="0" smtClean="0">
                <a:solidFill>
                  <a:srgbClr val="FF0000"/>
                </a:solidFill>
              </a:rPr>
              <a:t>Spieghiamo</a:t>
            </a:r>
            <a:r>
              <a:rPr lang="it-IT" dirty="0" smtClean="0">
                <a:solidFill>
                  <a:srgbClr val="7030A0"/>
                </a:solidFill>
              </a:rPr>
              <a:t> che tutto ciò che immettiamo nel web rimane potenzialmente visibile da tutti e per sempre</a:t>
            </a:r>
            <a:endParaRPr lang="it-IT" dirty="0">
              <a:solidFill>
                <a:srgbClr val="7030A0"/>
              </a:solidFill>
            </a:endParaRPr>
          </a:p>
        </p:txBody>
      </p:sp>
      <p:sp>
        <p:nvSpPr>
          <p:cNvPr id="11" name="Rettangolo arrotondato 10"/>
          <p:cNvSpPr/>
          <p:nvPr/>
        </p:nvSpPr>
        <p:spPr>
          <a:xfrm>
            <a:off x="611560" y="2564904"/>
            <a:ext cx="7848872" cy="576064"/>
          </a:xfrm>
          <a:prstGeom prst="roundRect">
            <a:avLst/>
          </a:prstGeom>
          <a:solidFill>
            <a:srgbClr val="C2DCC8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it-IT" b="1" dirty="0" smtClean="0">
                <a:solidFill>
                  <a:srgbClr val="FF0000"/>
                </a:solidFill>
              </a:rPr>
              <a:t>Ripetiamo</a:t>
            </a:r>
            <a:r>
              <a:rPr lang="it-IT" dirty="0" smtClean="0">
                <a:solidFill>
                  <a:srgbClr val="7030A0"/>
                </a:solidFill>
              </a:rPr>
              <a:t> che non dobbiamo mai fare in rete qualcosa che ci faccia sentire a disagio solo perché qualcuno ci fa pressione  </a:t>
            </a:r>
            <a:endParaRPr lang="it-IT" dirty="0">
              <a:solidFill>
                <a:srgbClr val="7030A0"/>
              </a:solidFill>
            </a:endParaRPr>
          </a:p>
        </p:txBody>
      </p:sp>
      <p:sp>
        <p:nvSpPr>
          <p:cNvPr id="12" name="Rettangolo arrotondato 11"/>
          <p:cNvSpPr/>
          <p:nvPr/>
        </p:nvSpPr>
        <p:spPr>
          <a:xfrm>
            <a:off x="611560" y="3284984"/>
            <a:ext cx="7848872" cy="576064"/>
          </a:xfrm>
          <a:prstGeom prst="roundRect">
            <a:avLst/>
          </a:prstGeom>
          <a:solidFill>
            <a:srgbClr val="C2DCC8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it-IT" b="1" dirty="0" smtClean="0">
                <a:solidFill>
                  <a:srgbClr val="FF0000"/>
                </a:solidFill>
              </a:rPr>
              <a:t>Ricordiamo</a:t>
            </a:r>
            <a:r>
              <a:rPr lang="it-IT" dirty="0" smtClean="0">
                <a:solidFill>
                  <a:srgbClr val="7030A0"/>
                </a:solidFill>
              </a:rPr>
              <a:t> che anche in Internet come nella vita reale uno scherzo è bello solo se ridono tutti, persona interessata compresa</a:t>
            </a:r>
            <a:endParaRPr lang="it-IT" dirty="0">
              <a:solidFill>
                <a:srgbClr val="7030A0"/>
              </a:solidFill>
            </a:endParaRPr>
          </a:p>
        </p:txBody>
      </p:sp>
      <p:sp>
        <p:nvSpPr>
          <p:cNvPr id="13" name="Rettangolo arrotondato 12"/>
          <p:cNvSpPr/>
          <p:nvPr/>
        </p:nvSpPr>
        <p:spPr>
          <a:xfrm>
            <a:off x="611560" y="4005064"/>
            <a:ext cx="7848872" cy="792088"/>
          </a:xfrm>
          <a:prstGeom prst="roundRect">
            <a:avLst/>
          </a:prstGeom>
          <a:solidFill>
            <a:srgbClr val="C2DCC8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it-IT" b="1" dirty="0" smtClean="0">
                <a:solidFill>
                  <a:srgbClr val="FF0000"/>
                </a:solidFill>
              </a:rPr>
              <a:t>Ribadiamo </a:t>
            </a:r>
            <a:r>
              <a:rPr lang="it-IT" dirty="0" smtClean="0">
                <a:solidFill>
                  <a:schemeClr val="bg1"/>
                </a:solidFill>
              </a:rPr>
              <a:t>c</a:t>
            </a:r>
            <a:r>
              <a:rPr lang="it-IT" dirty="0" smtClean="0">
                <a:solidFill>
                  <a:srgbClr val="7030A0"/>
                </a:solidFill>
              </a:rPr>
              <a:t>he per il fatto che online si possa fare tutto, o quasi, non significa che sia automaticante giusto. In rete non esiste l’anonimato</a:t>
            </a:r>
          </a:p>
        </p:txBody>
      </p:sp>
      <p:pic>
        <p:nvPicPr>
          <p:cNvPr id="15362" name="Picture 2" descr="C:\Users\Master\Desktop\Raccolta foto\foto PPT\15c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59832" y="4941168"/>
            <a:ext cx="2895600" cy="1571625"/>
          </a:xfrm>
          <a:prstGeom prst="rect">
            <a:avLst/>
          </a:prstGeom>
          <a:noFill/>
          <a:ln w="25400">
            <a:solidFill>
              <a:srgbClr val="FFFF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1" grpId="0" animBg="1"/>
      <p:bldP spid="12" grpId="0" animBg="1"/>
      <p:bldP spid="1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0"/>
            <a:ext cx="7851648" cy="563488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600" dirty="0" smtClean="0">
                <a:solidFill>
                  <a:srgbClr val="FF0000"/>
                </a:solidFill>
              </a:rPr>
              <a:t>Bullismo, cyberbullismo e dintorni</a:t>
            </a:r>
            <a:endParaRPr lang="it-IT" sz="3600" dirty="0">
              <a:solidFill>
                <a:srgbClr val="FF0000"/>
              </a:solidFill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04240-9CD9-498B-AE29-44C5902A2685}" type="datetime1">
              <a:rPr lang="it-IT" smtClean="0"/>
              <a:pPr/>
              <a:t>28/09/2019</a:t>
            </a:fld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F27F2-F75C-4826-AF08-0CA1FBCE2D4D}" type="slidenum">
              <a:rPr lang="it-IT" smtClean="0"/>
              <a:pPr/>
              <a:t>17</a:t>
            </a:fld>
            <a:endParaRPr lang="it-IT"/>
          </a:p>
        </p:txBody>
      </p:sp>
      <p:pic>
        <p:nvPicPr>
          <p:cNvPr id="2053" name="Picture 5" descr="C:\Users\Master\Desktop\Raccolta foto\foto PPT\3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273003" cy="620688"/>
          </a:xfrm>
          <a:prstGeom prst="rect">
            <a:avLst/>
          </a:prstGeom>
          <a:noFill/>
          <a:ln w="25400">
            <a:solidFill>
              <a:srgbClr val="FFFF00"/>
            </a:solidFill>
          </a:ln>
        </p:spPr>
      </p:pic>
      <p:pic>
        <p:nvPicPr>
          <p:cNvPr id="10" name="Picture 5" descr="C:\Users\Master\Desktop\Raccolta foto\foto PPT\3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70997" y="0"/>
            <a:ext cx="1273003" cy="620688"/>
          </a:xfrm>
          <a:prstGeom prst="rect">
            <a:avLst/>
          </a:prstGeom>
          <a:noFill/>
          <a:ln w="25400">
            <a:solidFill>
              <a:srgbClr val="FFFF00"/>
            </a:solidFill>
          </a:ln>
        </p:spPr>
      </p:pic>
      <p:sp>
        <p:nvSpPr>
          <p:cNvPr id="8" name="Sottotitolo 2"/>
          <p:cNvSpPr txBox="1">
            <a:spLocks/>
          </p:cNvSpPr>
          <p:nvPr/>
        </p:nvSpPr>
        <p:spPr>
          <a:xfrm>
            <a:off x="611560" y="980728"/>
            <a:ext cx="7854696" cy="648072"/>
          </a:xfrm>
          <a:prstGeom prst="rect">
            <a:avLst/>
          </a:prstGeom>
          <a:solidFill>
            <a:srgbClr val="FFFF00"/>
          </a:solidFill>
          <a:ln w="25400">
            <a:solidFill>
              <a:srgbClr val="0070C0"/>
            </a:solidFill>
          </a:ln>
        </p:spPr>
        <p:txBody>
          <a:bodyPr vert="horz" lIns="0" rIns="18288">
            <a:normAutofit/>
          </a:bodyPr>
          <a:lstStyle/>
          <a:p>
            <a:pPr algn="ctr"/>
            <a:r>
              <a:rPr lang="it-IT" sz="3200" dirty="0" smtClean="0">
                <a:solidFill>
                  <a:srgbClr val="FF0000"/>
                </a:solidFill>
              </a:rPr>
              <a:t>Indicatori importanti sul benessere dei figli:</a:t>
            </a:r>
            <a:endParaRPr lang="it-IT" sz="3200" dirty="0">
              <a:solidFill>
                <a:srgbClr val="FF0000"/>
              </a:solidFill>
            </a:endParaRPr>
          </a:p>
        </p:txBody>
      </p:sp>
      <p:sp>
        <p:nvSpPr>
          <p:cNvPr id="11" name="Rettangolo arrotondato 10"/>
          <p:cNvSpPr/>
          <p:nvPr/>
        </p:nvSpPr>
        <p:spPr>
          <a:xfrm>
            <a:off x="611560" y="1916832"/>
            <a:ext cx="4608512" cy="648072"/>
          </a:xfrm>
          <a:prstGeom prst="roundRect">
            <a:avLst/>
          </a:prstGeom>
          <a:solidFill>
            <a:srgbClr val="C2DCC8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it-IT" dirty="0" smtClean="0">
                <a:solidFill>
                  <a:srgbClr val="7030A0"/>
                </a:solidFill>
              </a:rPr>
              <a:t>Nostro figlio va (mediamente) bene a scuola</a:t>
            </a:r>
          </a:p>
        </p:txBody>
      </p:sp>
      <p:sp>
        <p:nvSpPr>
          <p:cNvPr id="12" name="Rettangolo arrotondato 11"/>
          <p:cNvSpPr/>
          <p:nvPr/>
        </p:nvSpPr>
        <p:spPr>
          <a:xfrm>
            <a:off x="611560" y="2780928"/>
            <a:ext cx="4680520" cy="648072"/>
          </a:xfrm>
          <a:prstGeom prst="roundRect">
            <a:avLst/>
          </a:prstGeom>
          <a:solidFill>
            <a:srgbClr val="C2DCC8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it-IT" dirty="0" smtClean="0">
                <a:solidFill>
                  <a:srgbClr val="7030A0"/>
                </a:solidFill>
              </a:rPr>
              <a:t>Nostro figlio coltiva una o più passioni</a:t>
            </a:r>
          </a:p>
        </p:txBody>
      </p:sp>
      <p:sp>
        <p:nvSpPr>
          <p:cNvPr id="13" name="Rettangolo arrotondato 12"/>
          <p:cNvSpPr/>
          <p:nvPr/>
        </p:nvSpPr>
        <p:spPr>
          <a:xfrm>
            <a:off x="611560" y="3645024"/>
            <a:ext cx="6264696" cy="648072"/>
          </a:xfrm>
          <a:prstGeom prst="roundRect">
            <a:avLst/>
          </a:prstGeom>
          <a:solidFill>
            <a:srgbClr val="C2DCC8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it-IT" dirty="0" smtClean="0">
                <a:solidFill>
                  <a:srgbClr val="7030A0"/>
                </a:solidFill>
              </a:rPr>
              <a:t>Nostro figlio ha buoni rapporti di amicizia con i suoi coetanei</a:t>
            </a:r>
          </a:p>
        </p:txBody>
      </p:sp>
      <p:sp>
        <p:nvSpPr>
          <p:cNvPr id="14" name="Rettangolo arrotondato 13"/>
          <p:cNvSpPr/>
          <p:nvPr/>
        </p:nvSpPr>
        <p:spPr>
          <a:xfrm>
            <a:off x="611560" y="4437112"/>
            <a:ext cx="6264696" cy="648072"/>
          </a:xfrm>
          <a:prstGeom prst="roundRect">
            <a:avLst/>
          </a:prstGeom>
          <a:solidFill>
            <a:srgbClr val="C2DCC8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it-IT" dirty="0" smtClean="0">
                <a:solidFill>
                  <a:srgbClr val="7030A0"/>
                </a:solidFill>
              </a:rPr>
              <a:t>Nostro figlio (magari) pratica (anche) uno sport</a:t>
            </a:r>
          </a:p>
        </p:txBody>
      </p:sp>
      <p:pic>
        <p:nvPicPr>
          <p:cNvPr id="16386" name="Picture 2" descr="C:\Users\Master\Desktop\Raccolta foto\foto PPT\st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24128" y="1844824"/>
            <a:ext cx="2116460" cy="1579205"/>
          </a:xfrm>
          <a:prstGeom prst="rect">
            <a:avLst/>
          </a:prstGeom>
          <a:noFill/>
          <a:ln w="25400">
            <a:solidFill>
              <a:srgbClr val="FFFF00"/>
            </a:solidFill>
          </a:ln>
        </p:spPr>
      </p:pic>
      <p:pic>
        <p:nvPicPr>
          <p:cNvPr id="16387" name="Picture 3" descr="C:\Users\Master\Desktop\Raccolta foto\foto PPT\sp3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07704" y="5229200"/>
            <a:ext cx="1872208" cy="1258716"/>
          </a:xfrm>
          <a:prstGeom prst="rect">
            <a:avLst/>
          </a:prstGeom>
          <a:noFill/>
          <a:ln w="25400">
            <a:solidFill>
              <a:srgbClr val="FFFF00"/>
            </a:solidFill>
          </a:ln>
        </p:spPr>
      </p:pic>
      <p:pic>
        <p:nvPicPr>
          <p:cNvPr id="16388" name="Picture 4" descr="C:\Users\Master\Desktop\Raccolta foto\foto PPT\or3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283968" y="5229200"/>
            <a:ext cx="1639391" cy="1234291"/>
          </a:xfrm>
          <a:prstGeom prst="rect">
            <a:avLst/>
          </a:prstGeom>
          <a:noFill/>
          <a:ln w="25400">
            <a:solidFill>
              <a:srgbClr val="FFFF00"/>
            </a:solidFill>
          </a:ln>
        </p:spPr>
      </p:pic>
      <p:pic>
        <p:nvPicPr>
          <p:cNvPr id="16389" name="Picture 5" descr="C:\Users\Master\Desktop\Raccolta foto\foto PPT\sp1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092280" y="3645024"/>
            <a:ext cx="1656184" cy="1656184"/>
          </a:xfrm>
          <a:prstGeom prst="rect">
            <a:avLst/>
          </a:prstGeom>
          <a:noFill/>
          <a:ln w="25400">
            <a:solidFill>
              <a:srgbClr val="FFFF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6" dur="20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8" dur="20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0" dur="20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0"/>
            <a:ext cx="7851648" cy="563488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600" dirty="0" smtClean="0">
                <a:solidFill>
                  <a:srgbClr val="FF0000"/>
                </a:solidFill>
              </a:rPr>
              <a:t>Bullismo, cyberbullismo e dintorni</a:t>
            </a:r>
            <a:endParaRPr lang="it-IT" sz="3600" dirty="0">
              <a:solidFill>
                <a:srgbClr val="FF0000"/>
              </a:solidFill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E301E-36BF-4EA9-8D61-78CAB749BE3F}" type="datetime1">
              <a:rPr lang="it-IT" smtClean="0"/>
              <a:pPr/>
              <a:t>28/09/2019</a:t>
            </a:fld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F27F2-F75C-4826-AF08-0CA1FBCE2D4D}" type="slidenum">
              <a:rPr lang="it-IT" smtClean="0"/>
              <a:pPr/>
              <a:t>18</a:t>
            </a:fld>
            <a:endParaRPr lang="it-IT"/>
          </a:p>
        </p:txBody>
      </p:sp>
      <p:pic>
        <p:nvPicPr>
          <p:cNvPr id="2053" name="Picture 5" descr="C:\Users\Master\Desktop\Raccolta foto\foto PPT\3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273003" cy="620688"/>
          </a:xfrm>
          <a:prstGeom prst="rect">
            <a:avLst/>
          </a:prstGeom>
          <a:noFill/>
          <a:ln w="25400">
            <a:solidFill>
              <a:srgbClr val="FFFF00"/>
            </a:solidFill>
          </a:ln>
        </p:spPr>
      </p:pic>
      <p:pic>
        <p:nvPicPr>
          <p:cNvPr id="10" name="Picture 5" descr="C:\Users\Master\Desktop\Raccolta foto\foto PPT\3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70997" y="0"/>
            <a:ext cx="1273003" cy="620688"/>
          </a:xfrm>
          <a:prstGeom prst="rect">
            <a:avLst/>
          </a:prstGeom>
          <a:noFill/>
          <a:ln w="25400">
            <a:solidFill>
              <a:srgbClr val="FFFF00"/>
            </a:solidFill>
          </a:ln>
        </p:spPr>
      </p:pic>
      <p:sp>
        <p:nvSpPr>
          <p:cNvPr id="9" name="Rettangolo arrotondato 8"/>
          <p:cNvSpPr/>
          <p:nvPr/>
        </p:nvSpPr>
        <p:spPr>
          <a:xfrm>
            <a:off x="467544" y="908720"/>
            <a:ext cx="8208912" cy="1872208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rgbClr val="FFFF00"/>
                </a:solidFill>
              </a:rPr>
              <a:t>Allora, abbiamo buoni motivi per essere sereni e soddisfatti dei nostri figli perché stanno vivendo la vita reale, la vita buona . Per  i ragazzi/e che vivono buone relazioni familiari, che sanno guardare negli occhi i coetanei e provare  emozioni vere, che con loro fanno sport e condividono altre passioni della vita,  che studiano con piacere pensando al futuro, siamo certi che non c’è posto per il bullismo e il cyberbullismo!</a:t>
            </a:r>
            <a:endParaRPr lang="it-IT" b="1" dirty="0">
              <a:solidFill>
                <a:srgbClr val="FFFF00"/>
              </a:solidFill>
            </a:endParaRPr>
          </a:p>
        </p:txBody>
      </p:sp>
      <p:pic>
        <p:nvPicPr>
          <p:cNvPr id="12" name="Immagine 11" descr="st4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907704" y="4917078"/>
            <a:ext cx="2448272" cy="1629214"/>
          </a:xfrm>
          <a:prstGeom prst="rect">
            <a:avLst/>
          </a:prstGeom>
          <a:ln w="25400">
            <a:solidFill>
              <a:srgbClr val="FF0000"/>
            </a:solidFill>
          </a:ln>
        </p:spPr>
      </p:pic>
      <p:pic>
        <p:nvPicPr>
          <p:cNvPr id="13" name="Immagine 12" descr="or4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67544" y="2946465"/>
            <a:ext cx="3744416" cy="1714311"/>
          </a:xfrm>
          <a:prstGeom prst="rect">
            <a:avLst/>
          </a:prstGeom>
          <a:ln w="25400">
            <a:solidFill>
              <a:srgbClr val="FF0000"/>
            </a:solidFill>
          </a:ln>
        </p:spPr>
      </p:pic>
      <p:pic>
        <p:nvPicPr>
          <p:cNvPr id="14" name="Immagine 13" descr="sp2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644008" y="4904972"/>
            <a:ext cx="3024336" cy="1690879"/>
          </a:xfrm>
          <a:prstGeom prst="rect">
            <a:avLst/>
          </a:prstGeom>
          <a:ln w="25400">
            <a:solidFill>
              <a:srgbClr val="FF0000"/>
            </a:solidFill>
          </a:ln>
        </p:spPr>
      </p:pic>
      <p:pic>
        <p:nvPicPr>
          <p:cNvPr id="15" name="Immagine 14" descr="genitori felici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292080" y="2924944"/>
            <a:ext cx="3328369" cy="1728192"/>
          </a:xfrm>
          <a:prstGeom prst="rect">
            <a:avLst/>
          </a:prstGeom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3F3B7-F70F-49B6-A6A6-52E1C99C2495}" type="datetime1">
              <a:rPr lang="it-IT" smtClean="0"/>
              <a:pPr/>
              <a:t>28/09/2019</a:t>
            </a:fld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F27F2-F75C-4826-AF08-0CA1FBCE2D4D}" type="slidenum">
              <a:rPr lang="it-IT" smtClean="0"/>
              <a:pPr/>
              <a:t>19</a:t>
            </a:fld>
            <a:endParaRPr lang="it-IT"/>
          </a:p>
        </p:txBody>
      </p:sp>
      <p:pic>
        <p:nvPicPr>
          <p:cNvPr id="2053" name="Picture 5" descr="C:\Users\Master\Desktop\Raccolta foto\foto PPT\3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273003" cy="620688"/>
          </a:xfrm>
          <a:prstGeom prst="rect">
            <a:avLst/>
          </a:prstGeom>
          <a:noFill/>
          <a:ln w="25400">
            <a:solidFill>
              <a:srgbClr val="FFFF00"/>
            </a:solidFill>
          </a:ln>
        </p:spPr>
      </p:pic>
      <p:sp>
        <p:nvSpPr>
          <p:cNvPr id="11" name="Sottotitolo 2"/>
          <p:cNvSpPr txBox="1">
            <a:spLocks/>
          </p:cNvSpPr>
          <p:nvPr/>
        </p:nvSpPr>
        <p:spPr>
          <a:xfrm>
            <a:off x="539552" y="3789040"/>
            <a:ext cx="7854696" cy="1008112"/>
          </a:xfrm>
          <a:prstGeom prst="rect">
            <a:avLst/>
          </a:prstGeom>
          <a:solidFill>
            <a:srgbClr val="FFFF00"/>
          </a:solidFill>
          <a:ln w="25400">
            <a:solidFill>
              <a:srgbClr val="0070C0"/>
            </a:solidFill>
          </a:ln>
        </p:spPr>
        <p:txBody>
          <a:bodyPr vert="horz" lIns="0" rIns="18288">
            <a:noAutofit/>
          </a:bodyPr>
          <a:lstStyle/>
          <a:p>
            <a:pPr algn="ctr"/>
            <a:r>
              <a:rPr lang="it-IT" sz="6000" dirty="0" smtClean="0">
                <a:solidFill>
                  <a:srgbClr val="FF0000"/>
                </a:solidFill>
              </a:rPr>
              <a:t>FINE</a:t>
            </a:r>
            <a:endParaRPr lang="it-IT" sz="6000" dirty="0">
              <a:solidFill>
                <a:srgbClr val="FF0000"/>
              </a:solidFill>
            </a:endParaRPr>
          </a:p>
        </p:txBody>
      </p:sp>
      <p:pic>
        <p:nvPicPr>
          <p:cNvPr id="13" name="Picture 5" descr="C:\Users\Master\Desktop\Raccolta foto\foto PPT\3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8224" y="908720"/>
            <a:ext cx="1273003" cy="620688"/>
          </a:xfrm>
          <a:prstGeom prst="rect">
            <a:avLst/>
          </a:prstGeom>
          <a:noFill/>
          <a:ln w="25400">
            <a:solidFill>
              <a:srgbClr val="FFFF00"/>
            </a:solidFill>
          </a:ln>
        </p:spPr>
      </p:pic>
      <p:pic>
        <p:nvPicPr>
          <p:cNvPr id="14" name="Picture 5" descr="C:\Users\Master\Desktop\Raccolta foto\foto PPT\3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908720"/>
            <a:ext cx="1273003" cy="620688"/>
          </a:xfrm>
          <a:prstGeom prst="rect">
            <a:avLst/>
          </a:prstGeom>
          <a:noFill/>
          <a:ln w="25400">
            <a:solidFill>
              <a:srgbClr val="FFFF00"/>
            </a:solidFill>
          </a:ln>
        </p:spPr>
      </p:pic>
      <p:pic>
        <p:nvPicPr>
          <p:cNvPr id="15" name="Picture 5" descr="C:\Users\Master\Desktop\Raccolta foto\foto PPT\3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99792" y="1772816"/>
            <a:ext cx="1273003" cy="620688"/>
          </a:xfrm>
          <a:prstGeom prst="rect">
            <a:avLst/>
          </a:prstGeom>
          <a:noFill/>
          <a:ln w="25400">
            <a:solidFill>
              <a:srgbClr val="FFFF00"/>
            </a:solidFill>
          </a:ln>
        </p:spPr>
      </p:pic>
      <p:pic>
        <p:nvPicPr>
          <p:cNvPr id="16" name="Picture 5" descr="C:\Users\Master\Desktop\Raccolta foto\foto PPT\3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0072" y="1772816"/>
            <a:ext cx="1273003" cy="620688"/>
          </a:xfrm>
          <a:prstGeom prst="rect">
            <a:avLst/>
          </a:prstGeom>
          <a:noFill/>
          <a:ln w="25400">
            <a:solidFill>
              <a:srgbClr val="FFFF00"/>
            </a:solidFill>
          </a:ln>
        </p:spPr>
      </p:pic>
      <p:pic>
        <p:nvPicPr>
          <p:cNvPr id="17" name="Picture 5" descr="C:\Users\Master\Desktop\Raccolta foto\foto PPT\3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70997" y="0"/>
            <a:ext cx="1273003" cy="620688"/>
          </a:xfrm>
          <a:prstGeom prst="rect">
            <a:avLst/>
          </a:prstGeom>
          <a:noFill/>
          <a:ln w="25400">
            <a:solidFill>
              <a:srgbClr val="FFFF00"/>
            </a:solidFill>
          </a:ln>
        </p:spPr>
      </p:pic>
      <p:pic>
        <p:nvPicPr>
          <p:cNvPr id="18" name="Picture 5" descr="C:\Users\Master\Desktop\Raccolta foto\foto PPT\3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95936" y="2636912"/>
            <a:ext cx="1273003" cy="620688"/>
          </a:xfrm>
          <a:prstGeom prst="rect">
            <a:avLst/>
          </a:prstGeom>
          <a:noFill/>
          <a:ln w="25400">
            <a:solidFill>
              <a:srgbClr val="FFFF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0"/>
            <a:ext cx="7851648" cy="563488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600" dirty="0" smtClean="0">
                <a:solidFill>
                  <a:srgbClr val="FF0000"/>
                </a:solidFill>
              </a:rPr>
              <a:t>Bullismo, cyberbullismo e dintorni</a:t>
            </a:r>
            <a:endParaRPr lang="it-IT" sz="3600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539552" y="1124744"/>
            <a:ext cx="7998712" cy="1584176"/>
          </a:xfr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>
            <a:normAutofit fontScale="85000" lnSpcReduction="10000"/>
          </a:bodyPr>
          <a:lstStyle/>
          <a:p>
            <a:pPr algn="just"/>
            <a:r>
              <a:rPr lang="it-IT" b="1" dirty="0" smtClean="0">
                <a:solidFill>
                  <a:srgbClr val="FF0000"/>
                </a:solidFill>
              </a:rPr>
              <a:t>Il bullismo riguarda le relazioni fra gli uomini, a ogni età. Concentriamoci qui sui bambini e sui ragazzi, con la consapevolezza che può colpire anche gli adulti nei diversi ambienti in cui vivono, in particolare sul lavoro</a:t>
            </a:r>
            <a:r>
              <a:rPr lang="it-IT" dirty="0" smtClean="0"/>
              <a:t>.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010A5-87E8-43A4-A856-E805A43B62A0}" type="datetime1">
              <a:rPr lang="it-IT" smtClean="0"/>
              <a:pPr/>
              <a:t>28/09/2019</a:t>
            </a:fld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F27F2-F75C-4826-AF08-0CA1FBCE2D4D}" type="slidenum">
              <a:rPr lang="it-IT" smtClean="0"/>
              <a:pPr/>
              <a:t>2</a:t>
            </a:fld>
            <a:endParaRPr lang="it-IT"/>
          </a:p>
        </p:txBody>
      </p:sp>
      <p:pic>
        <p:nvPicPr>
          <p:cNvPr id="2050" name="Picture 2" descr="C:\Users\Master\Desktop\Raccolta foto\foto PPT\1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3848" y="4581128"/>
            <a:ext cx="2619375" cy="1743075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  <p:pic>
        <p:nvPicPr>
          <p:cNvPr id="2051" name="Picture 3" descr="C:\Users\Master\Desktop\Raccolta foto\foto PPT\29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3212976"/>
            <a:ext cx="2419350" cy="1885950"/>
          </a:xfrm>
          <a:prstGeom prst="rect">
            <a:avLst/>
          </a:prstGeom>
          <a:noFill/>
          <a:ln w="25400">
            <a:solidFill>
              <a:srgbClr val="FFFF00"/>
            </a:solidFill>
          </a:ln>
        </p:spPr>
      </p:pic>
      <p:pic>
        <p:nvPicPr>
          <p:cNvPr id="2052" name="Picture 4" descr="C:\Users\Master\Desktop\Raccolta foto\foto PPT\9c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28184" y="3284984"/>
            <a:ext cx="2457450" cy="1857375"/>
          </a:xfrm>
          <a:prstGeom prst="rect">
            <a:avLst/>
          </a:prstGeom>
          <a:noFill/>
          <a:ln w="25400">
            <a:solidFill>
              <a:srgbClr val="FFC000"/>
            </a:solidFill>
          </a:ln>
        </p:spPr>
      </p:pic>
      <p:pic>
        <p:nvPicPr>
          <p:cNvPr id="2053" name="Picture 5" descr="C:\Users\Master\Desktop\Raccolta foto\foto PPT\3c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1273003" cy="620688"/>
          </a:xfrm>
          <a:prstGeom prst="rect">
            <a:avLst/>
          </a:prstGeom>
          <a:noFill/>
          <a:ln w="25400">
            <a:solidFill>
              <a:srgbClr val="FFFF00"/>
            </a:solidFill>
          </a:ln>
        </p:spPr>
      </p:pic>
      <p:pic>
        <p:nvPicPr>
          <p:cNvPr id="10" name="Picture 5" descr="C:\Users\Master\Desktop\Raccolta foto\foto PPT\3c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870997" y="0"/>
            <a:ext cx="1273003" cy="620688"/>
          </a:xfrm>
          <a:prstGeom prst="rect">
            <a:avLst/>
          </a:prstGeom>
          <a:noFill/>
          <a:ln w="25400">
            <a:solidFill>
              <a:srgbClr val="FFFF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71600" y="332656"/>
            <a:ext cx="7910696" cy="648072"/>
          </a:xfrm>
        </p:spPr>
        <p:txBody>
          <a:bodyPr>
            <a:normAutofit/>
          </a:bodyPr>
          <a:lstStyle/>
          <a:p>
            <a:pPr algn="ctr"/>
            <a:r>
              <a:rPr lang="it-IT" sz="3200" b="1" dirty="0" smtClean="0">
                <a:solidFill>
                  <a:srgbClr val="FF0000"/>
                </a:solidFill>
              </a:rPr>
              <a:t>Confrontiamoci</a:t>
            </a:r>
            <a:endParaRPr lang="it-IT" sz="3200" b="1" dirty="0">
              <a:solidFill>
                <a:srgbClr val="FF0000"/>
              </a:solidFill>
            </a:endParaRPr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1331640" y="1268760"/>
            <a:ext cx="7200800" cy="4392488"/>
          </a:xfrm>
        </p:spPr>
        <p:txBody>
          <a:bodyPr>
            <a:noAutofit/>
          </a:bodyPr>
          <a:lstStyle/>
          <a:p>
            <a:pPr marL="484632" indent="-457200" algn="just">
              <a:buAutoNum type="arabicPeriod"/>
            </a:pPr>
            <a:r>
              <a:rPr lang="it-IT" sz="2000" dirty="0" smtClean="0">
                <a:solidFill>
                  <a:schemeClr val="tx1"/>
                </a:solidFill>
              </a:rPr>
              <a:t>In quali luoghi vengono messi in atto comportamenti di bullismo?</a:t>
            </a:r>
          </a:p>
          <a:p>
            <a:pPr marL="484632" indent="-457200" algn="just">
              <a:buAutoNum type="arabicPeriod"/>
            </a:pPr>
            <a:r>
              <a:rPr lang="it-IT" sz="2000" dirty="0" smtClean="0">
                <a:solidFill>
                  <a:schemeClr val="tx1"/>
                </a:solidFill>
              </a:rPr>
              <a:t>Chi sono gli “attori” che partecipano agli atti di bullismo e quali sono i ruoli interpretati? </a:t>
            </a:r>
          </a:p>
          <a:p>
            <a:pPr marL="484632" indent="-457200" algn="just">
              <a:buAutoNum type="arabicPeriod"/>
            </a:pPr>
            <a:r>
              <a:rPr lang="it-IT" sz="2000" dirty="0" smtClean="0">
                <a:solidFill>
                  <a:schemeClr val="tx1"/>
                </a:solidFill>
              </a:rPr>
              <a:t>I casi di bullismo, con l’avvento delle nuove tecnologie di comunicazione sono diventate sempre più aggressive e violente. Come agiscono i cyber bulli per attaccare, umiliare, e fare violenza i soggetti vulnerabili? </a:t>
            </a:r>
          </a:p>
          <a:p>
            <a:pPr marL="484632" indent="-457200" algn="just">
              <a:buAutoNum type="arabicPeriod"/>
            </a:pPr>
            <a:r>
              <a:rPr lang="it-IT" sz="2000" dirty="0" smtClean="0">
                <a:solidFill>
                  <a:schemeClr val="tx1"/>
                </a:solidFill>
              </a:rPr>
              <a:t>In che senso si dice che tanto la persona bullizzata quanto il bullo sono vittime?</a:t>
            </a:r>
          </a:p>
          <a:p>
            <a:pPr marL="484632" indent="-457200" algn="just">
              <a:buAutoNum type="arabicPeriod"/>
            </a:pPr>
            <a:r>
              <a:rPr lang="it-IT" sz="2000" dirty="0" smtClean="0">
                <a:solidFill>
                  <a:schemeClr val="tx1"/>
                </a:solidFill>
              </a:rPr>
              <a:t>Come i genitori e gli altri educatori possono aiutare i più giovani a non cadere nei “tranelli” della rete?</a:t>
            </a:r>
            <a:endParaRPr lang="it-IT" sz="2000" dirty="0">
              <a:solidFill>
                <a:schemeClr val="tx1"/>
              </a:solidFill>
            </a:endParaRP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A1559-40AA-4525-8C28-F642636CD5F3}" type="datetime1">
              <a:rPr lang="it-IT" smtClean="0"/>
              <a:pPr/>
              <a:t>28/09/2019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20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0"/>
            <a:ext cx="7851648" cy="563488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600" dirty="0" smtClean="0">
                <a:solidFill>
                  <a:srgbClr val="FF0000"/>
                </a:solidFill>
              </a:rPr>
              <a:t>Bullismo, cyberbullismo e dintorni</a:t>
            </a:r>
            <a:endParaRPr lang="it-IT" sz="3600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11560" y="1124744"/>
            <a:ext cx="7854696" cy="1080120"/>
          </a:xfrm>
          <a:solidFill>
            <a:srgbClr val="FFFF00"/>
          </a:solidFill>
          <a:ln w="25400">
            <a:solidFill>
              <a:srgbClr val="0070C0"/>
            </a:solidFill>
          </a:ln>
        </p:spPr>
        <p:txBody>
          <a:bodyPr>
            <a:normAutofit/>
          </a:bodyPr>
          <a:lstStyle/>
          <a:p>
            <a:pPr algn="ctr"/>
            <a:r>
              <a:rPr lang="it-IT" sz="3200" b="1" dirty="0" smtClean="0">
                <a:solidFill>
                  <a:srgbClr val="00B050"/>
                </a:solidFill>
              </a:rPr>
              <a:t>Per parlare propriamente di bullismo occorrono tre elementi:</a:t>
            </a:r>
            <a:endParaRPr lang="it-IT" sz="3200" b="1" dirty="0">
              <a:solidFill>
                <a:srgbClr val="00B050"/>
              </a:solidFill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3528B-6640-4F4F-BD15-8067D85A51D5}" type="datetime1">
              <a:rPr lang="it-IT" smtClean="0"/>
              <a:pPr/>
              <a:t>28/09/2019</a:t>
            </a:fld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F27F2-F75C-4826-AF08-0CA1FBCE2D4D}" type="slidenum">
              <a:rPr lang="it-IT" smtClean="0"/>
              <a:pPr/>
              <a:t>3</a:t>
            </a:fld>
            <a:endParaRPr lang="it-IT"/>
          </a:p>
        </p:txBody>
      </p:sp>
      <p:pic>
        <p:nvPicPr>
          <p:cNvPr id="2053" name="Picture 5" descr="C:\Users\Master\Desktop\Raccolta foto\foto PPT\3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273003" cy="620688"/>
          </a:xfrm>
          <a:prstGeom prst="rect">
            <a:avLst/>
          </a:prstGeom>
          <a:noFill/>
          <a:ln w="25400">
            <a:solidFill>
              <a:srgbClr val="FFFF00"/>
            </a:solidFill>
          </a:ln>
        </p:spPr>
      </p:pic>
      <p:pic>
        <p:nvPicPr>
          <p:cNvPr id="10" name="Picture 5" descr="C:\Users\Master\Desktop\Raccolta foto\foto PPT\3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70997" y="0"/>
            <a:ext cx="1273003" cy="620688"/>
          </a:xfrm>
          <a:prstGeom prst="rect">
            <a:avLst/>
          </a:prstGeom>
          <a:noFill/>
          <a:ln w="25400">
            <a:solidFill>
              <a:srgbClr val="FFFF00"/>
            </a:solidFill>
          </a:ln>
        </p:spPr>
      </p:pic>
      <p:sp>
        <p:nvSpPr>
          <p:cNvPr id="11" name="Ovale 10"/>
          <p:cNvSpPr/>
          <p:nvPr/>
        </p:nvSpPr>
        <p:spPr>
          <a:xfrm>
            <a:off x="251520" y="2420888"/>
            <a:ext cx="3240360" cy="1080120"/>
          </a:xfrm>
          <a:prstGeom prst="ellipse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1" dirty="0" smtClean="0">
                <a:solidFill>
                  <a:srgbClr val="FFC000"/>
                </a:solidFill>
              </a:rPr>
              <a:t>1.INTENZIONALITA</a:t>
            </a:r>
            <a:r>
              <a:rPr lang="it-IT" sz="1600" dirty="0" smtClean="0">
                <a:solidFill>
                  <a:srgbClr val="FFC000"/>
                </a:solidFill>
              </a:rPr>
              <a:t>’</a:t>
            </a:r>
            <a:endParaRPr lang="it-IT" sz="1600" dirty="0">
              <a:solidFill>
                <a:srgbClr val="FFC000"/>
              </a:solidFill>
            </a:endParaRPr>
          </a:p>
        </p:txBody>
      </p:sp>
      <p:sp>
        <p:nvSpPr>
          <p:cNvPr id="12" name="Ovale 11"/>
          <p:cNvSpPr/>
          <p:nvPr/>
        </p:nvSpPr>
        <p:spPr>
          <a:xfrm>
            <a:off x="251520" y="5157192"/>
            <a:ext cx="3240360" cy="1080120"/>
          </a:xfrm>
          <a:prstGeom prst="ellipse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1" dirty="0" smtClean="0">
                <a:solidFill>
                  <a:srgbClr val="FFC000"/>
                </a:solidFill>
              </a:rPr>
              <a:t>3. RIPETIZIONE</a:t>
            </a:r>
            <a:endParaRPr lang="it-IT" sz="1600" b="1" dirty="0">
              <a:solidFill>
                <a:srgbClr val="FFC000"/>
              </a:solidFill>
            </a:endParaRPr>
          </a:p>
        </p:txBody>
      </p:sp>
      <p:sp>
        <p:nvSpPr>
          <p:cNvPr id="13" name="Ovale 12"/>
          <p:cNvSpPr/>
          <p:nvPr/>
        </p:nvSpPr>
        <p:spPr>
          <a:xfrm>
            <a:off x="251520" y="3789040"/>
            <a:ext cx="3168352" cy="1080120"/>
          </a:xfrm>
          <a:prstGeom prst="ellipse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1" dirty="0" smtClean="0">
                <a:solidFill>
                  <a:srgbClr val="FFC000"/>
                </a:solidFill>
              </a:rPr>
              <a:t>2. SQUILIBRIO </a:t>
            </a:r>
            <a:r>
              <a:rPr lang="it-IT" sz="1600" b="1" dirty="0" err="1" smtClean="0">
                <a:solidFill>
                  <a:srgbClr val="FFC000"/>
                </a:solidFill>
              </a:rPr>
              <a:t>DI</a:t>
            </a:r>
            <a:r>
              <a:rPr lang="it-IT" sz="1600" b="1" dirty="0" smtClean="0">
                <a:solidFill>
                  <a:srgbClr val="FFC000"/>
                </a:solidFill>
              </a:rPr>
              <a:t> POTERI</a:t>
            </a:r>
            <a:endParaRPr lang="it-IT" sz="1600" b="1" dirty="0">
              <a:solidFill>
                <a:srgbClr val="FFC000"/>
              </a:solidFill>
            </a:endParaRPr>
          </a:p>
        </p:txBody>
      </p:sp>
      <p:pic>
        <p:nvPicPr>
          <p:cNvPr id="3074" name="Picture 2" descr="C:\Users\Master\Desktop\Raccolta foto\foto PPT\16c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07904" y="2636912"/>
            <a:ext cx="4977601" cy="3312368"/>
          </a:xfrm>
          <a:prstGeom prst="rect">
            <a:avLst/>
          </a:prstGeom>
          <a:noFill/>
          <a:ln w="25400">
            <a:solidFill>
              <a:srgbClr val="FFFF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11" grpId="0" animBg="1"/>
      <p:bldP spid="12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0"/>
            <a:ext cx="7851648" cy="563488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600" dirty="0" smtClean="0">
                <a:solidFill>
                  <a:srgbClr val="FF0000"/>
                </a:solidFill>
              </a:rPr>
              <a:t>Bullismo, cyberbullismo e dintorni</a:t>
            </a:r>
            <a:endParaRPr lang="it-IT" sz="3600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11560" y="1124744"/>
            <a:ext cx="7854696" cy="648072"/>
          </a:xfrm>
          <a:solidFill>
            <a:srgbClr val="FFFF00"/>
          </a:solidFill>
          <a:ln w="25400">
            <a:solidFill>
              <a:srgbClr val="0070C0"/>
            </a:solidFill>
          </a:ln>
        </p:spPr>
        <p:txBody>
          <a:bodyPr>
            <a:normAutofit/>
          </a:bodyPr>
          <a:lstStyle/>
          <a:p>
            <a:pPr algn="ctr"/>
            <a:r>
              <a:rPr lang="it-IT" sz="3200" b="1" dirty="0" smtClean="0">
                <a:solidFill>
                  <a:srgbClr val="00B050"/>
                </a:solidFill>
              </a:rPr>
              <a:t>Il bullismo può assumere diverse forme:</a:t>
            </a:r>
            <a:endParaRPr lang="it-IT" sz="3200" b="1" dirty="0">
              <a:solidFill>
                <a:srgbClr val="00B050"/>
              </a:solidFill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D91D0-A90F-412A-8B10-FB27C11B54FB}" type="datetime1">
              <a:rPr lang="it-IT" smtClean="0"/>
              <a:pPr/>
              <a:t>28/09/2019</a:t>
            </a:fld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F27F2-F75C-4826-AF08-0CA1FBCE2D4D}" type="slidenum">
              <a:rPr lang="it-IT" smtClean="0"/>
              <a:pPr/>
              <a:t>4</a:t>
            </a:fld>
            <a:endParaRPr lang="it-IT"/>
          </a:p>
        </p:txBody>
      </p:sp>
      <p:pic>
        <p:nvPicPr>
          <p:cNvPr id="2053" name="Picture 5" descr="C:\Users\Master\Desktop\Raccolta foto\foto PPT\3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273003" cy="620688"/>
          </a:xfrm>
          <a:prstGeom prst="rect">
            <a:avLst/>
          </a:prstGeom>
          <a:noFill/>
          <a:ln w="25400">
            <a:solidFill>
              <a:srgbClr val="FFFF00"/>
            </a:solidFill>
          </a:ln>
        </p:spPr>
      </p:pic>
      <p:pic>
        <p:nvPicPr>
          <p:cNvPr id="10" name="Picture 5" descr="C:\Users\Master\Desktop\Raccolta foto\foto PPT\3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70997" y="0"/>
            <a:ext cx="1273003" cy="620688"/>
          </a:xfrm>
          <a:prstGeom prst="rect">
            <a:avLst/>
          </a:prstGeom>
          <a:noFill/>
          <a:ln w="25400">
            <a:solidFill>
              <a:srgbClr val="FFFF00"/>
            </a:solidFill>
          </a:ln>
        </p:spPr>
      </p:pic>
      <p:sp>
        <p:nvSpPr>
          <p:cNvPr id="14" name="Rettangolo 13"/>
          <p:cNvSpPr/>
          <p:nvPr/>
        </p:nvSpPr>
        <p:spPr>
          <a:xfrm>
            <a:off x="3635896" y="1988840"/>
            <a:ext cx="4824536" cy="936104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it-IT" b="1" dirty="0" smtClean="0">
                <a:solidFill>
                  <a:srgbClr val="FFFF00"/>
                </a:solidFill>
              </a:rPr>
              <a:t>FISICA</a:t>
            </a:r>
            <a:r>
              <a:rPr lang="it-IT" dirty="0" smtClean="0"/>
              <a:t>: botte, calci, pugni, rubare, nascondere o danneggiare  effetti personali</a:t>
            </a:r>
            <a:endParaRPr lang="it-IT" dirty="0"/>
          </a:p>
        </p:txBody>
      </p:sp>
      <p:sp>
        <p:nvSpPr>
          <p:cNvPr id="15" name="Rettangolo 14"/>
          <p:cNvSpPr/>
          <p:nvPr/>
        </p:nvSpPr>
        <p:spPr>
          <a:xfrm>
            <a:off x="3635896" y="3212976"/>
            <a:ext cx="4824536" cy="864096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it-IT" b="1" dirty="0" smtClean="0">
                <a:solidFill>
                  <a:srgbClr val="FFFF00"/>
                </a:solidFill>
              </a:rPr>
              <a:t>VERBALE</a:t>
            </a:r>
            <a:r>
              <a:rPr lang="it-IT" dirty="0" smtClean="0"/>
              <a:t>: deridere, insultare, discriminare, umiliare</a:t>
            </a:r>
            <a:endParaRPr lang="it-IT" dirty="0"/>
          </a:p>
        </p:txBody>
      </p:sp>
      <p:sp>
        <p:nvSpPr>
          <p:cNvPr id="16" name="Rettangolo 15"/>
          <p:cNvSpPr/>
          <p:nvPr/>
        </p:nvSpPr>
        <p:spPr>
          <a:xfrm>
            <a:off x="3635896" y="4365104"/>
            <a:ext cx="4824536" cy="1008112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it-IT" b="1" dirty="0" smtClean="0">
                <a:solidFill>
                  <a:srgbClr val="FFFF00"/>
                </a:solidFill>
              </a:rPr>
              <a:t>RELAZIONALE</a:t>
            </a:r>
            <a:r>
              <a:rPr lang="it-IT" dirty="0" smtClean="0"/>
              <a:t>: escludere uno o più coetanei dai gruppi di classe o da quelli sportivi, o dalle feste</a:t>
            </a:r>
            <a:endParaRPr lang="it-IT" dirty="0"/>
          </a:p>
        </p:txBody>
      </p:sp>
      <p:sp>
        <p:nvSpPr>
          <p:cNvPr id="17" name="Rettangolo 16"/>
          <p:cNvSpPr/>
          <p:nvPr/>
        </p:nvSpPr>
        <p:spPr>
          <a:xfrm>
            <a:off x="3635896" y="5661248"/>
            <a:ext cx="4824536" cy="747464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it-IT" b="1" dirty="0" smtClean="0">
                <a:solidFill>
                  <a:srgbClr val="FFFF00"/>
                </a:solidFill>
              </a:rPr>
              <a:t>INDIRETTA</a:t>
            </a:r>
            <a:r>
              <a:rPr lang="it-IT" dirty="0" smtClean="0"/>
              <a:t>: diffondere pettegolezzi fastidiosi o infamanti su un compagno/a</a:t>
            </a:r>
            <a:endParaRPr lang="it-IT" dirty="0"/>
          </a:p>
        </p:txBody>
      </p:sp>
      <p:pic>
        <p:nvPicPr>
          <p:cNvPr id="4098" name="Picture 2" descr="C:\Users\Master\Desktop\Raccolta foto\foto PPT\5c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560" y="1988840"/>
            <a:ext cx="2619375" cy="174307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</p:pic>
      <p:pic>
        <p:nvPicPr>
          <p:cNvPr id="4100" name="Picture 4" descr="C:\Users\Master\Desktop\Raccolta foto\foto PPT\12c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1560" y="4653136"/>
            <a:ext cx="2619375" cy="1743075"/>
          </a:xfrm>
          <a:prstGeom prst="rect">
            <a:avLst/>
          </a:prstGeom>
          <a:noFill/>
          <a:ln w="25400">
            <a:solidFill>
              <a:srgbClr val="FFFF00"/>
            </a:solidFill>
          </a:ln>
        </p:spPr>
      </p:pic>
      <p:sp>
        <p:nvSpPr>
          <p:cNvPr id="19" name="Freccia a destra 18"/>
          <p:cNvSpPr/>
          <p:nvPr/>
        </p:nvSpPr>
        <p:spPr>
          <a:xfrm>
            <a:off x="611560" y="3789040"/>
            <a:ext cx="2808312" cy="792088"/>
          </a:xfrm>
          <a:prstGeom prst="rightArrow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rgbClr val="FF0000"/>
                </a:solidFill>
              </a:rPr>
              <a:t>4 FORME</a:t>
            </a:r>
            <a:endParaRPr lang="it-IT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 tmFilter="0,0; .5, 1; 1, 1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14" grpId="0" animBg="1"/>
      <p:bldP spid="15" grpId="0" animBg="1"/>
      <p:bldP spid="16" grpId="0" animBg="1"/>
      <p:bldP spid="17" grpId="0" animBg="1"/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0"/>
            <a:ext cx="7851648" cy="563488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600" dirty="0" smtClean="0">
                <a:solidFill>
                  <a:srgbClr val="FF0000"/>
                </a:solidFill>
              </a:rPr>
              <a:t>Bullismo, cyberbullismo e dintorni</a:t>
            </a:r>
            <a:endParaRPr lang="it-IT" sz="3600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11560" y="836712"/>
            <a:ext cx="7854696" cy="1080120"/>
          </a:xfrm>
          <a:solidFill>
            <a:srgbClr val="FFFF00"/>
          </a:solidFill>
          <a:ln w="25400">
            <a:solidFill>
              <a:srgbClr val="0070C0"/>
            </a:solidFill>
          </a:ln>
        </p:spPr>
        <p:txBody>
          <a:bodyPr>
            <a:noAutofit/>
          </a:bodyPr>
          <a:lstStyle/>
          <a:p>
            <a:pPr algn="ctr"/>
            <a:r>
              <a:rPr lang="it-IT" sz="3200" b="1" dirty="0" smtClean="0">
                <a:solidFill>
                  <a:srgbClr val="00B050"/>
                </a:solidFill>
              </a:rPr>
              <a:t>Modalità con cui i ragazzi realizzano </a:t>
            </a:r>
          </a:p>
          <a:p>
            <a:pPr algn="ctr"/>
            <a:r>
              <a:rPr lang="it-IT" sz="3200" b="1" dirty="0" smtClean="0">
                <a:solidFill>
                  <a:srgbClr val="00B050"/>
                </a:solidFill>
              </a:rPr>
              <a:t>atti di cyberbullismo:</a:t>
            </a:r>
            <a:endParaRPr lang="it-IT" sz="3200" b="1" dirty="0">
              <a:solidFill>
                <a:srgbClr val="00B050"/>
              </a:solidFill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F9559-703A-4C89-9DBF-9E2451A3E8A2}" type="datetime1">
              <a:rPr lang="it-IT" smtClean="0"/>
              <a:pPr/>
              <a:t>28/09/2019</a:t>
            </a:fld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F27F2-F75C-4826-AF08-0CA1FBCE2D4D}" type="slidenum">
              <a:rPr lang="it-IT" smtClean="0"/>
              <a:pPr/>
              <a:t>5</a:t>
            </a:fld>
            <a:endParaRPr lang="it-IT"/>
          </a:p>
        </p:txBody>
      </p:sp>
      <p:pic>
        <p:nvPicPr>
          <p:cNvPr id="2053" name="Picture 5" descr="C:\Users\Master\Desktop\Raccolta foto\foto PPT\3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273003" cy="620688"/>
          </a:xfrm>
          <a:prstGeom prst="rect">
            <a:avLst/>
          </a:prstGeom>
          <a:noFill/>
          <a:ln w="25400">
            <a:solidFill>
              <a:srgbClr val="FFFF00"/>
            </a:solidFill>
          </a:ln>
        </p:spPr>
      </p:pic>
      <p:pic>
        <p:nvPicPr>
          <p:cNvPr id="10" name="Picture 5" descr="C:\Users\Master\Desktop\Raccolta foto\foto PPT\3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70997" y="0"/>
            <a:ext cx="1273003" cy="620688"/>
          </a:xfrm>
          <a:prstGeom prst="rect">
            <a:avLst/>
          </a:prstGeom>
          <a:noFill/>
          <a:ln w="25400">
            <a:solidFill>
              <a:srgbClr val="FFFF00"/>
            </a:solidFill>
          </a:ln>
        </p:spPr>
      </p:pic>
      <p:sp>
        <p:nvSpPr>
          <p:cNvPr id="25" name="Rettangolo arrotondato 24"/>
          <p:cNvSpPr/>
          <p:nvPr/>
        </p:nvSpPr>
        <p:spPr>
          <a:xfrm>
            <a:off x="611560" y="2132856"/>
            <a:ext cx="2880320" cy="360040"/>
          </a:xfrm>
          <a:prstGeom prst="round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rgbClr val="FFC000"/>
                </a:solidFill>
              </a:rPr>
              <a:t>FLAMING</a:t>
            </a:r>
            <a:endParaRPr lang="it-IT" b="1" dirty="0">
              <a:solidFill>
                <a:srgbClr val="FFC000"/>
              </a:solidFill>
            </a:endParaRPr>
          </a:p>
        </p:txBody>
      </p:sp>
      <p:sp>
        <p:nvSpPr>
          <p:cNvPr id="26" name="Rettangolo arrotondato 25"/>
          <p:cNvSpPr/>
          <p:nvPr/>
        </p:nvSpPr>
        <p:spPr>
          <a:xfrm>
            <a:off x="611560" y="2636912"/>
            <a:ext cx="2880320" cy="360040"/>
          </a:xfrm>
          <a:prstGeom prst="round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rgbClr val="FFC000"/>
                </a:solidFill>
              </a:rPr>
              <a:t>HARASSMENT</a:t>
            </a:r>
            <a:endParaRPr lang="it-IT" b="1" dirty="0">
              <a:solidFill>
                <a:srgbClr val="FFC000"/>
              </a:solidFill>
            </a:endParaRPr>
          </a:p>
        </p:txBody>
      </p:sp>
      <p:sp>
        <p:nvSpPr>
          <p:cNvPr id="27" name="Rettangolo arrotondato 26"/>
          <p:cNvSpPr/>
          <p:nvPr/>
        </p:nvSpPr>
        <p:spPr>
          <a:xfrm>
            <a:off x="611560" y="3140968"/>
            <a:ext cx="2880320" cy="360040"/>
          </a:xfrm>
          <a:prstGeom prst="round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rgbClr val="FFC000"/>
                </a:solidFill>
              </a:rPr>
              <a:t>DENIGRATION</a:t>
            </a:r>
            <a:endParaRPr lang="it-IT" b="1" dirty="0">
              <a:solidFill>
                <a:srgbClr val="FFC000"/>
              </a:solidFill>
            </a:endParaRPr>
          </a:p>
        </p:txBody>
      </p:sp>
      <p:sp>
        <p:nvSpPr>
          <p:cNvPr id="28" name="Rettangolo arrotondato 27"/>
          <p:cNvSpPr/>
          <p:nvPr/>
        </p:nvSpPr>
        <p:spPr>
          <a:xfrm>
            <a:off x="611560" y="3645024"/>
            <a:ext cx="2880320" cy="360040"/>
          </a:xfrm>
          <a:prstGeom prst="round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rgbClr val="FFC000"/>
                </a:solidFill>
              </a:rPr>
              <a:t>IMPERSONATION</a:t>
            </a:r>
            <a:endParaRPr lang="it-IT" b="1" dirty="0">
              <a:solidFill>
                <a:srgbClr val="FFC000"/>
              </a:solidFill>
            </a:endParaRPr>
          </a:p>
        </p:txBody>
      </p:sp>
      <p:sp>
        <p:nvSpPr>
          <p:cNvPr id="29" name="Rettangolo arrotondato 28"/>
          <p:cNvSpPr/>
          <p:nvPr/>
        </p:nvSpPr>
        <p:spPr>
          <a:xfrm>
            <a:off x="611560" y="4149080"/>
            <a:ext cx="2880320" cy="360040"/>
          </a:xfrm>
          <a:prstGeom prst="round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rgbClr val="FFC000"/>
                </a:solidFill>
              </a:rPr>
              <a:t>OUTING E TRICKERY</a:t>
            </a:r>
            <a:endParaRPr lang="it-IT" b="1" dirty="0">
              <a:solidFill>
                <a:srgbClr val="FFC000"/>
              </a:solidFill>
            </a:endParaRPr>
          </a:p>
        </p:txBody>
      </p:sp>
      <p:sp>
        <p:nvSpPr>
          <p:cNvPr id="30" name="Rettangolo arrotondato 29"/>
          <p:cNvSpPr/>
          <p:nvPr/>
        </p:nvSpPr>
        <p:spPr>
          <a:xfrm>
            <a:off x="611560" y="4653136"/>
            <a:ext cx="2880320" cy="360040"/>
          </a:xfrm>
          <a:prstGeom prst="round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rgbClr val="FFC000"/>
                </a:solidFill>
              </a:rPr>
              <a:t>EXCLUSION</a:t>
            </a:r>
            <a:endParaRPr lang="it-IT" b="1" dirty="0">
              <a:solidFill>
                <a:srgbClr val="FFC000"/>
              </a:solidFill>
            </a:endParaRPr>
          </a:p>
        </p:txBody>
      </p:sp>
      <p:sp>
        <p:nvSpPr>
          <p:cNvPr id="31" name="Rettangolo arrotondato 30"/>
          <p:cNvSpPr/>
          <p:nvPr/>
        </p:nvSpPr>
        <p:spPr>
          <a:xfrm>
            <a:off x="611560" y="5157192"/>
            <a:ext cx="2880320" cy="360040"/>
          </a:xfrm>
          <a:prstGeom prst="round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rgbClr val="FFC000"/>
                </a:solidFill>
              </a:rPr>
              <a:t>HAPPY SLAPPING</a:t>
            </a:r>
            <a:endParaRPr lang="it-IT" b="1" dirty="0">
              <a:solidFill>
                <a:srgbClr val="FFC000"/>
              </a:solidFill>
            </a:endParaRPr>
          </a:p>
        </p:txBody>
      </p:sp>
      <p:sp>
        <p:nvSpPr>
          <p:cNvPr id="32" name="Rettangolo arrotondato 31"/>
          <p:cNvSpPr/>
          <p:nvPr/>
        </p:nvSpPr>
        <p:spPr>
          <a:xfrm>
            <a:off x="611560" y="5661248"/>
            <a:ext cx="2880320" cy="360040"/>
          </a:xfrm>
          <a:prstGeom prst="round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rgbClr val="FFC000"/>
                </a:solidFill>
              </a:rPr>
              <a:t>SEXTING</a:t>
            </a:r>
            <a:endParaRPr lang="it-IT" b="1" dirty="0">
              <a:solidFill>
                <a:srgbClr val="FFC000"/>
              </a:solidFill>
            </a:endParaRPr>
          </a:p>
        </p:txBody>
      </p:sp>
      <p:sp>
        <p:nvSpPr>
          <p:cNvPr id="33" name="Freccia a destra 32"/>
          <p:cNvSpPr/>
          <p:nvPr/>
        </p:nvSpPr>
        <p:spPr>
          <a:xfrm>
            <a:off x="3635896" y="2492896"/>
            <a:ext cx="936104" cy="3168352"/>
          </a:xfrm>
          <a:prstGeom prst="rightArrow">
            <a:avLst>
              <a:gd name="adj1" fmla="val 50000"/>
              <a:gd name="adj2" fmla="val 50000"/>
            </a:avLst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5122" name="Picture 2" descr="C:\Users\Master\Desktop\Raccolta foto\foto PPT\13c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03014" y="2810908"/>
            <a:ext cx="3787306" cy="2520280"/>
          </a:xfrm>
          <a:prstGeom prst="rect">
            <a:avLst/>
          </a:prstGeom>
          <a:noFill/>
          <a:ln w="25400">
            <a:solidFill>
              <a:srgbClr val="FFFF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6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0"/>
            <a:ext cx="7851648" cy="563488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600" dirty="0" smtClean="0">
                <a:solidFill>
                  <a:srgbClr val="FF0000"/>
                </a:solidFill>
              </a:rPr>
              <a:t>Bullismo, cyberbullismo e dintorni</a:t>
            </a:r>
            <a:endParaRPr lang="it-IT" sz="3600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11560" y="1124744"/>
            <a:ext cx="7854696" cy="648072"/>
          </a:xfrm>
          <a:solidFill>
            <a:srgbClr val="FFFF00"/>
          </a:solidFill>
          <a:ln w="25400">
            <a:solidFill>
              <a:srgbClr val="0070C0"/>
            </a:solidFill>
          </a:ln>
        </p:spPr>
        <p:txBody>
          <a:bodyPr>
            <a:normAutofit/>
          </a:bodyPr>
          <a:lstStyle/>
          <a:p>
            <a:pPr algn="ctr"/>
            <a:r>
              <a:rPr lang="it-IT" sz="3200" b="1" dirty="0" smtClean="0">
                <a:solidFill>
                  <a:srgbClr val="00B050"/>
                </a:solidFill>
              </a:rPr>
              <a:t>FLAMING (fiammeggiante):</a:t>
            </a:r>
            <a:endParaRPr lang="it-IT" sz="3200" b="1" dirty="0">
              <a:solidFill>
                <a:srgbClr val="00B050"/>
              </a:solidFill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4B036-5AA7-4455-AEC3-555C01A1C172}" type="datetime1">
              <a:rPr lang="it-IT" smtClean="0"/>
              <a:pPr/>
              <a:t>28/09/2019</a:t>
            </a:fld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F27F2-F75C-4826-AF08-0CA1FBCE2D4D}" type="slidenum">
              <a:rPr lang="it-IT" smtClean="0"/>
              <a:pPr/>
              <a:t>6</a:t>
            </a:fld>
            <a:endParaRPr lang="it-IT"/>
          </a:p>
        </p:txBody>
      </p:sp>
      <p:pic>
        <p:nvPicPr>
          <p:cNvPr id="2053" name="Picture 5" descr="C:\Users\Master\Desktop\Raccolta foto\foto PPT\3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273003" cy="620688"/>
          </a:xfrm>
          <a:prstGeom prst="rect">
            <a:avLst/>
          </a:prstGeom>
          <a:noFill/>
          <a:ln w="25400">
            <a:solidFill>
              <a:srgbClr val="FFFF00"/>
            </a:solidFill>
          </a:ln>
        </p:spPr>
      </p:pic>
      <p:pic>
        <p:nvPicPr>
          <p:cNvPr id="10" name="Picture 5" descr="C:\Users\Master\Desktop\Raccolta foto\foto PPT\3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70997" y="0"/>
            <a:ext cx="1273003" cy="620688"/>
          </a:xfrm>
          <a:prstGeom prst="rect">
            <a:avLst/>
          </a:prstGeom>
          <a:noFill/>
          <a:ln w="25400">
            <a:solidFill>
              <a:srgbClr val="FFFF00"/>
            </a:solidFill>
          </a:ln>
        </p:spPr>
      </p:pic>
      <p:sp>
        <p:nvSpPr>
          <p:cNvPr id="18" name="CasellaDiTesto 17"/>
          <p:cNvSpPr txBox="1"/>
          <p:nvPr/>
        </p:nvSpPr>
        <p:spPr>
          <a:xfrm>
            <a:off x="611560" y="2060848"/>
            <a:ext cx="3600400" cy="1631216"/>
          </a:xfrm>
          <a:prstGeom prst="rect">
            <a:avLst/>
          </a:prstGeo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2000" b="1" dirty="0" smtClean="0">
                <a:solidFill>
                  <a:srgbClr val="FF0000"/>
                </a:solidFill>
              </a:rPr>
              <a:t>E’ l’invio </a:t>
            </a:r>
            <a:r>
              <a:rPr lang="it-IT" sz="2000" dirty="0" smtClean="0">
                <a:solidFill>
                  <a:srgbClr val="7030A0"/>
                </a:solidFill>
              </a:rPr>
              <a:t>di messaggi elettronici, violenti e volgari, con l’intento di scatenare delle “battaglie verbali” online, tra due o più contendenti</a:t>
            </a:r>
            <a:endParaRPr lang="it-IT" sz="2000" dirty="0">
              <a:solidFill>
                <a:srgbClr val="7030A0"/>
              </a:solidFill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611560" y="3861048"/>
            <a:ext cx="3600400" cy="2246769"/>
          </a:xfrm>
          <a:prstGeom prst="rect">
            <a:avLst/>
          </a:prstGeo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2000" b="1" dirty="0" smtClean="0">
                <a:solidFill>
                  <a:srgbClr val="FF0000"/>
                </a:solidFill>
              </a:rPr>
              <a:t>Caratteristiche:</a:t>
            </a:r>
          </a:p>
          <a:p>
            <a:pPr>
              <a:buFontTx/>
              <a:buChar char="-"/>
            </a:pPr>
            <a:r>
              <a:rPr lang="it-IT" sz="2000" dirty="0" smtClean="0">
                <a:solidFill>
                  <a:srgbClr val="7030A0"/>
                </a:solidFill>
              </a:rPr>
              <a:t>Viene fatto intenzionalmente</a:t>
            </a:r>
          </a:p>
          <a:p>
            <a:pPr>
              <a:buFontTx/>
              <a:buChar char="-"/>
            </a:pPr>
            <a:r>
              <a:rPr lang="it-IT" sz="2000" dirty="0" smtClean="0">
                <a:solidFill>
                  <a:srgbClr val="7030A0"/>
                </a:solidFill>
              </a:rPr>
              <a:t>Non esiste necessariamente squilibrio di potere</a:t>
            </a:r>
          </a:p>
          <a:p>
            <a:pPr>
              <a:buFontTx/>
              <a:buChar char="-"/>
            </a:pPr>
            <a:r>
              <a:rPr lang="it-IT" sz="2000" dirty="0" smtClean="0">
                <a:solidFill>
                  <a:srgbClr val="7030A0"/>
                </a:solidFill>
              </a:rPr>
              <a:t>E’ di solito riconoscibile perché l’attacco è aperto e diretto</a:t>
            </a:r>
            <a:endParaRPr lang="it-IT" sz="2000" dirty="0">
              <a:solidFill>
                <a:srgbClr val="7030A0"/>
              </a:solidFill>
            </a:endParaRPr>
          </a:p>
        </p:txBody>
      </p:sp>
      <p:pic>
        <p:nvPicPr>
          <p:cNvPr id="6146" name="Picture 2" descr="C:\Users\Master\Desktop\Raccolta foto\foto PPT\33c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27984" y="2636912"/>
            <a:ext cx="4328350" cy="2880320"/>
          </a:xfrm>
          <a:prstGeom prst="rect">
            <a:avLst/>
          </a:prstGeom>
          <a:noFill/>
          <a:ln w="25400">
            <a:solidFill>
              <a:srgbClr val="FFFF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1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18" grpId="0" animBg="1"/>
      <p:bldP spid="2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0"/>
            <a:ext cx="7851648" cy="563488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600" dirty="0" smtClean="0">
                <a:solidFill>
                  <a:srgbClr val="FF0000"/>
                </a:solidFill>
              </a:rPr>
              <a:t>Bullismo, cyberbullismo e dintorni</a:t>
            </a:r>
            <a:endParaRPr lang="it-IT" sz="3600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11560" y="1124744"/>
            <a:ext cx="7854696" cy="648072"/>
          </a:xfrm>
          <a:solidFill>
            <a:srgbClr val="FFFF00"/>
          </a:solidFill>
          <a:ln w="25400">
            <a:solidFill>
              <a:srgbClr val="0070C0"/>
            </a:solidFill>
          </a:ln>
        </p:spPr>
        <p:txBody>
          <a:bodyPr>
            <a:normAutofit/>
          </a:bodyPr>
          <a:lstStyle/>
          <a:p>
            <a:pPr algn="ctr"/>
            <a:r>
              <a:rPr lang="it-IT" sz="3200" b="1" dirty="0" smtClean="0">
                <a:solidFill>
                  <a:srgbClr val="00B050"/>
                </a:solidFill>
              </a:rPr>
              <a:t>HARASSMENT (molestie):</a:t>
            </a:r>
            <a:endParaRPr lang="it-IT" sz="3200" b="1" dirty="0">
              <a:solidFill>
                <a:srgbClr val="00B050"/>
              </a:solidFill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317E7-0D52-4DDA-9C44-0099C00209C5}" type="datetime1">
              <a:rPr lang="it-IT" smtClean="0"/>
              <a:pPr/>
              <a:t>28/09/2019</a:t>
            </a:fld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F27F2-F75C-4826-AF08-0CA1FBCE2D4D}" type="slidenum">
              <a:rPr lang="it-IT" smtClean="0"/>
              <a:pPr/>
              <a:t>7</a:t>
            </a:fld>
            <a:endParaRPr lang="it-IT"/>
          </a:p>
        </p:txBody>
      </p:sp>
      <p:pic>
        <p:nvPicPr>
          <p:cNvPr id="2053" name="Picture 5" descr="C:\Users\Master\Desktop\Raccolta foto\foto PPT\3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273003" cy="620688"/>
          </a:xfrm>
          <a:prstGeom prst="rect">
            <a:avLst/>
          </a:prstGeom>
          <a:noFill/>
          <a:ln w="25400">
            <a:solidFill>
              <a:srgbClr val="FFFF00"/>
            </a:solidFill>
          </a:ln>
        </p:spPr>
      </p:pic>
      <p:pic>
        <p:nvPicPr>
          <p:cNvPr id="10" name="Picture 5" descr="C:\Users\Master\Desktop\Raccolta foto\foto PPT\3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70997" y="0"/>
            <a:ext cx="1273003" cy="620688"/>
          </a:xfrm>
          <a:prstGeom prst="rect">
            <a:avLst/>
          </a:prstGeom>
          <a:noFill/>
          <a:ln w="25400">
            <a:solidFill>
              <a:srgbClr val="FFFF00"/>
            </a:solidFill>
          </a:ln>
        </p:spPr>
      </p:pic>
      <p:sp>
        <p:nvSpPr>
          <p:cNvPr id="18" name="CasellaDiTesto 17"/>
          <p:cNvSpPr txBox="1"/>
          <p:nvPr/>
        </p:nvSpPr>
        <p:spPr>
          <a:xfrm>
            <a:off x="4932040" y="2132856"/>
            <a:ext cx="3600400" cy="1323439"/>
          </a:xfrm>
          <a:prstGeom prst="rect">
            <a:avLst/>
          </a:prstGeo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2000" b="1" dirty="0" smtClean="0">
                <a:solidFill>
                  <a:srgbClr val="FF0000"/>
                </a:solidFill>
              </a:rPr>
              <a:t>E’ l’invio </a:t>
            </a:r>
            <a:r>
              <a:rPr lang="it-IT" sz="2000" dirty="0" smtClean="0">
                <a:solidFill>
                  <a:srgbClr val="7030A0"/>
                </a:solidFill>
              </a:rPr>
              <a:t>ripetuto di offese e insulti attraverso email, Sms, Mms, telefonate sgradevoli, messaggistica con WhatsApp</a:t>
            </a:r>
            <a:endParaRPr lang="it-IT" sz="2000" dirty="0">
              <a:solidFill>
                <a:srgbClr val="7030A0"/>
              </a:solidFill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4932040" y="3717032"/>
            <a:ext cx="3600400" cy="2554545"/>
          </a:xfrm>
          <a:prstGeom prst="rect">
            <a:avLst/>
          </a:prstGeo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2000" b="1" dirty="0" smtClean="0">
                <a:solidFill>
                  <a:srgbClr val="FF0000"/>
                </a:solidFill>
              </a:rPr>
              <a:t>Caratteristiche:</a:t>
            </a:r>
          </a:p>
          <a:p>
            <a:pPr>
              <a:buFontTx/>
              <a:buChar char="-"/>
            </a:pPr>
            <a:r>
              <a:rPr lang="it-IT" sz="2000" dirty="0" smtClean="0">
                <a:solidFill>
                  <a:srgbClr val="7030A0"/>
                </a:solidFill>
              </a:rPr>
              <a:t>Viene fatto intenzionalmente</a:t>
            </a:r>
          </a:p>
          <a:p>
            <a:pPr>
              <a:buFontTx/>
              <a:buChar char="-"/>
            </a:pPr>
            <a:r>
              <a:rPr lang="it-IT" sz="2000" dirty="0" smtClean="0">
                <a:solidFill>
                  <a:srgbClr val="7030A0"/>
                </a:solidFill>
              </a:rPr>
              <a:t> Esiste sempre uno squilibrio di potere </a:t>
            </a:r>
          </a:p>
          <a:p>
            <a:pPr>
              <a:buFontTx/>
              <a:buChar char="-"/>
            </a:pPr>
            <a:r>
              <a:rPr lang="it-IT" sz="2000" dirty="0">
                <a:solidFill>
                  <a:srgbClr val="7030A0"/>
                </a:solidFill>
              </a:rPr>
              <a:t> P</a:t>
            </a:r>
            <a:r>
              <a:rPr lang="it-IT" sz="2000" dirty="0" smtClean="0">
                <a:solidFill>
                  <a:srgbClr val="7030A0"/>
                </a:solidFill>
              </a:rPr>
              <a:t>ersiste nel tempo</a:t>
            </a:r>
          </a:p>
          <a:p>
            <a:pPr>
              <a:buFontTx/>
              <a:buChar char="-"/>
            </a:pPr>
            <a:r>
              <a:rPr lang="it-IT" sz="2000" dirty="0" smtClean="0">
                <a:solidFill>
                  <a:srgbClr val="7030A0"/>
                </a:solidFill>
              </a:rPr>
              <a:t> Il bullo può reclutare la sua rete di contatti nell’attività persecutoria</a:t>
            </a:r>
            <a:endParaRPr lang="it-IT" sz="2000" dirty="0">
              <a:solidFill>
                <a:srgbClr val="7030A0"/>
              </a:solidFill>
            </a:endParaRPr>
          </a:p>
        </p:txBody>
      </p:sp>
      <p:pic>
        <p:nvPicPr>
          <p:cNvPr id="7170" name="Picture 2" descr="C:\Users\Master\Desktop\Raccolta foto\foto PPT\10c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560" y="2852936"/>
            <a:ext cx="4076125" cy="2712476"/>
          </a:xfrm>
          <a:prstGeom prst="rect">
            <a:avLst/>
          </a:prstGeom>
          <a:noFill/>
          <a:ln w="25400">
            <a:solidFill>
              <a:srgbClr val="FFFF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1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18" grpId="0" animBg="1"/>
      <p:bldP spid="2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0"/>
            <a:ext cx="7851648" cy="563488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600" dirty="0" smtClean="0">
                <a:solidFill>
                  <a:srgbClr val="FF0000"/>
                </a:solidFill>
              </a:rPr>
              <a:t>Bullismo, cyberbullismo e dintorni</a:t>
            </a:r>
            <a:endParaRPr lang="it-IT" sz="3600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11560" y="1124744"/>
            <a:ext cx="7854696" cy="648072"/>
          </a:xfrm>
          <a:solidFill>
            <a:srgbClr val="FFFF00"/>
          </a:solidFill>
          <a:ln w="25400">
            <a:solidFill>
              <a:srgbClr val="0070C0"/>
            </a:solidFill>
          </a:ln>
        </p:spPr>
        <p:txBody>
          <a:bodyPr>
            <a:normAutofit/>
          </a:bodyPr>
          <a:lstStyle/>
          <a:p>
            <a:pPr algn="ctr"/>
            <a:r>
              <a:rPr lang="it-IT" sz="3200" b="1" dirty="0" smtClean="0">
                <a:solidFill>
                  <a:srgbClr val="00B050"/>
                </a:solidFill>
              </a:rPr>
              <a:t>DENIGRATION (denigrazione):</a:t>
            </a:r>
            <a:endParaRPr lang="it-IT" sz="3200" b="1" dirty="0">
              <a:solidFill>
                <a:srgbClr val="00B050"/>
              </a:solidFill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7F8EE-8B41-4D2E-A178-8B575FF7F117}" type="datetime1">
              <a:rPr lang="it-IT" smtClean="0"/>
              <a:pPr/>
              <a:t>28/09/2019</a:t>
            </a:fld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F27F2-F75C-4826-AF08-0CA1FBCE2D4D}" type="slidenum">
              <a:rPr lang="it-IT" smtClean="0"/>
              <a:pPr/>
              <a:t>8</a:t>
            </a:fld>
            <a:endParaRPr lang="it-IT"/>
          </a:p>
        </p:txBody>
      </p:sp>
      <p:pic>
        <p:nvPicPr>
          <p:cNvPr id="2053" name="Picture 5" descr="C:\Users\Master\Desktop\Raccolta foto\foto PPT\3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273003" cy="620688"/>
          </a:xfrm>
          <a:prstGeom prst="rect">
            <a:avLst/>
          </a:prstGeom>
          <a:noFill/>
          <a:ln w="25400">
            <a:solidFill>
              <a:srgbClr val="FFFF00"/>
            </a:solidFill>
          </a:ln>
        </p:spPr>
      </p:pic>
      <p:pic>
        <p:nvPicPr>
          <p:cNvPr id="10" name="Picture 5" descr="C:\Users\Master\Desktop\Raccolta foto\foto PPT\3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70997" y="0"/>
            <a:ext cx="1273003" cy="620688"/>
          </a:xfrm>
          <a:prstGeom prst="rect">
            <a:avLst/>
          </a:prstGeom>
          <a:noFill/>
          <a:ln w="25400">
            <a:solidFill>
              <a:srgbClr val="FFFF00"/>
            </a:solidFill>
          </a:ln>
        </p:spPr>
      </p:pic>
      <p:sp>
        <p:nvSpPr>
          <p:cNvPr id="18" name="CasellaDiTesto 17"/>
          <p:cNvSpPr txBox="1"/>
          <p:nvPr/>
        </p:nvSpPr>
        <p:spPr>
          <a:xfrm>
            <a:off x="611560" y="1916832"/>
            <a:ext cx="4176464" cy="1938992"/>
          </a:xfrm>
          <a:prstGeom prst="rect">
            <a:avLst/>
          </a:prstGeo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2000" b="1" dirty="0" smtClean="0">
                <a:solidFill>
                  <a:srgbClr val="FF0000"/>
                </a:solidFill>
              </a:rPr>
              <a:t>In questo caso </a:t>
            </a:r>
            <a:r>
              <a:rPr lang="it-IT" sz="2000" dirty="0" smtClean="0">
                <a:solidFill>
                  <a:srgbClr val="7030A0"/>
                </a:solidFill>
              </a:rPr>
              <a:t>l’obiettivo preciso del bullo è danneggiare la reputazione o le amicizie di un coetaneo diffondendo online pettegolezzi, dicerie, menzogne e/o altro materiale offensivo su di lui/lei</a:t>
            </a:r>
            <a:endParaRPr lang="it-IT" sz="2000" dirty="0">
              <a:solidFill>
                <a:srgbClr val="7030A0"/>
              </a:solidFill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611560" y="4221088"/>
            <a:ext cx="4176464" cy="2246769"/>
          </a:xfrm>
          <a:prstGeom prst="rect">
            <a:avLst/>
          </a:prstGeo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2000" b="1" dirty="0" smtClean="0">
                <a:solidFill>
                  <a:srgbClr val="FF0000"/>
                </a:solidFill>
              </a:rPr>
              <a:t>Caratteristiche:</a:t>
            </a:r>
          </a:p>
          <a:p>
            <a:pPr>
              <a:buFontTx/>
              <a:buChar char="-"/>
            </a:pPr>
            <a:r>
              <a:rPr lang="it-IT" sz="2000" dirty="0" smtClean="0">
                <a:solidFill>
                  <a:srgbClr val="7030A0"/>
                </a:solidFill>
              </a:rPr>
              <a:t>Viene fatta intenzionalmente</a:t>
            </a:r>
          </a:p>
          <a:p>
            <a:pPr>
              <a:buFontTx/>
              <a:buChar char="-"/>
            </a:pPr>
            <a:r>
              <a:rPr lang="it-IT" sz="2000" dirty="0" smtClean="0">
                <a:solidFill>
                  <a:srgbClr val="7030A0"/>
                </a:solidFill>
              </a:rPr>
              <a:t>Esiste sempre uno squilibrio di potere</a:t>
            </a:r>
          </a:p>
          <a:p>
            <a:pPr>
              <a:buFontTx/>
              <a:buChar char="-"/>
            </a:pPr>
            <a:r>
              <a:rPr lang="it-IT" sz="2000" dirty="0" smtClean="0">
                <a:solidFill>
                  <a:srgbClr val="7030A0"/>
                </a:solidFill>
              </a:rPr>
              <a:t>Perdura nel tempo</a:t>
            </a:r>
          </a:p>
          <a:p>
            <a:pPr>
              <a:buFontTx/>
              <a:buChar char="-"/>
            </a:pPr>
            <a:r>
              <a:rPr lang="it-IT" sz="2000" dirty="0" smtClean="0">
                <a:solidFill>
                  <a:srgbClr val="7030A0"/>
                </a:solidFill>
              </a:rPr>
              <a:t> Gli spettatori possono fornire un contributo particolarmente attivo </a:t>
            </a:r>
            <a:endParaRPr lang="it-IT" sz="2000" dirty="0">
              <a:solidFill>
                <a:srgbClr val="7030A0"/>
              </a:solidFill>
            </a:endParaRPr>
          </a:p>
        </p:txBody>
      </p:sp>
      <p:pic>
        <p:nvPicPr>
          <p:cNvPr id="8194" name="Picture 2" descr="C:\Users\Master\Desktop\Raccolta foto\foto PPT\8c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76056" y="2564904"/>
            <a:ext cx="3541978" cy="3168352"/>
          </a:xfrm>
          <a:prstGeom prst="rect">
            <a:avLst/>
          </a:prstGeom>
          <a:noFill/>
          <a:ln w="25400">
            <a:solidFill>
              <a:srgbClr val="0070C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1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18" grpId="0" animBg="1"/>
      <p:bldP spid="2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0"/>
            <a:ext cx="7851648" cy="563488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600" dirty="0" smtClean="0">
                <a:solidFill>
                  <a:srgbClr val="FF0000"/>
                </a:solidFill>
              </a:rPr>
              <a:t>Bullismo, cyberbullismo e dintorni</a:t>
            </a:r>
            <a:endParaRPr lang="it-IT" sz="3600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11560" y="1124744"/>
            <a:ext cx="7854696" cy="648072"/>
          </a:xfrm>
          <a:solidFill>
            <a:srgbClr val="FFFF00"/>
          </a:solidFill>
          <a:ln w="25400">
            <a:solidFill>
              <a:srgbClr val="0070C0"/>
            </a:solidFill>
          </a:ln>
        </p:spPr>
        <p:txBody>
          <a:bodyPr>
            <a:normAutofit/>
          </a:bodyPr>
          <a:lstStyle/>
          <a:p>
            <a:pPr algn="ctr"/>
            <a:r>
              <a:rPr lang="it-IT" sz="3200" b="1" dirty="0" smtClean="0">
                <a:solidFill>
                  <a:srgbClr val="00B050"/>
                </a:solidFill>
              </a:rPr>
              <a:t>IMPERSONATION (imitazione):</a:t>
            </a:r>
            <a:endParaRPr lang="it-IT" sz="3200" b="1" dirty="0">
              <a:solidFill>
                <a:srgbClr val="00B050"/>
              </a:solidFill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70497-2B1B-4D34-AE23-3D4E32D68805}" type="datetime1">
              <a:rPr lang="it-IT" smtClean="0"/>
              <a:pPr/>
              <a:t>28/09/2019</a:t>
            </a:fld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F27F2-F75C-4826-AF08-0CA1FBCE2D4D}" type="slidenum">
              <a:rPr lang="it-IT" smtClean="0"/>
              <a:pPr/>
              <a:t>9</a:t>
            </a:fld>
            <a:endParaRPr lang="it-IT" dirty="0"/>
          </a:p>
        </p:txBody>
      </p:sp>
      <p:pic>
        <p:nvPicPr>
          <p:cNvPr id="2053" name="Picture 5" descr="C:\Users\Master\Desktop\Raccolta foto\foto PPT\3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273003" cy="620688"/>
          </a:xfrm>
          <a:prstGeom prst="rect">
            <a:avLst/>
          </a:prstGeom>
          <a:noFill/>
          <a:ln w="25400">
            <a:solidFill>
              <a:srgbClr val="FFFF00"/>
            </a:solidFill>
          </a:ln>
        </p:spPr>
      </p:pic>
      <p:pic>
        <p:nvPicPr>
          <p:cNvPr id="10" name="Picture 5" descr="C:\Users\Master\Desktop\Raccolta foto\foto PPT\3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70997" y="0"/>
            <a:ext cx="1273003" cy="620688"/>
          </a:xfrm>
          <a:prstGeom prst="rect">
            <a:avLst/>
          </a:prstGeom>
          <a:noFill/>
          <a:ln w="25400">
            <a:solidFill>
              <a:srgbClr val="FFFF00"/>
            </a:solidFill>
          </a:ln>
        </p:spPr>
      </p:pic>
      <p:sp>
        <p:nvSpPr>
          <p:cNvPr id="18" name="CasellaDiTesto 17"/>
          <p:cNvSpPr txBox="1"/>
          <p:nvPr/>
        </p:nvSpPr>
        <p:spPr>
          <a:xfrm>
            <a:off x="4139952" y="2132856"/>
            <a:ext cx="4392488" cy="1631216"/>
          </a:xfrm>
          <a:prstGeom prst="rect">
            <a:avLst/>
          </a:prstGeo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2000" b="1" dirty="0" smtClean="0">
                <a:solidFill>
                  <a:srgbClr val="FF0000"/>
                </a:solidFill>
              </a:rPr>
              <a:t>E’ il furto </a:t>
            </a:r>
            <a:r>
              <a:rPr lang="it-IT" sz="2000" dirty="0" smtClean="0">
                <a:solidFill>
                  <a:srgbClr val="7030A0"/>
                </a:solidFill>
              </a:rPr>
              <a:t>dell’identità virtuale. Con la falsa identità il bullo può inviare messaggi per dare della vittima una cattiva immagine, danneggiare la reputazione o le amicizie</a:t>
            </a:r>
          </a:p>
        </p:txBody>
      </p:sp>
      <p:sp>
        <p:nvSpPr>
          <p:cNvPr id="21" name="CasellaDiTesto 20"/>
          <p:cNvSpPr txBox="1"/>
          <p:nvPr/>
        </p:nvSpPr>
        <p:spPr>
          <a:xfrm>
            <a:off x="4139952" y="3933056"/>
            <a:ext cx="4392488" cy="1938992"/>
          </a:xfrm>
          <a:prstGeom prst="rect">
            <a:avLst/>
          </a:prstGeo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2000" b="1" dirty="0" smtClean="0">
                <a:solidFill>
                  <a:srgbClr val="FF0000"/>
                </a:solidFill>
              </a:rPr>
              <a:t>Caratteristiche:</a:t>
            </a:r>
          </a:p>
          <a:p>
            <a:pPr>
              <a:buFontTx/>
              <a:buChar char="-"/>
            </a:pPr>
            <a:r>
              <a:rPr lang="it-IT" sz="2000" dirty="0" smtClean="0">
                <a:solidFill>
                  <a:srgbClr val="7030A0"/>
                </a:solidFill>
              </a:rPr>
              <a:t>Viene fatto intenzionalmente</a:t>
            </a:r>
          </a:p>
          <a:p>
            <a:pPr>
              <a:buFontTx/>
              <a:buChar char="-"/>
            </a:pPr>
            <a:r>
              <a:rPr lang="it-IT" sz="2000" dirty="0" smtClean="0">
                <a:solidFill>
                  <a:srgbClr val="7030A0"/>
                </a:solidFill>
              </a:rPr>
              <a:t> Esiste sempre uno squilibrio di potere </a:t>
            </a:r>
          </a:p>
          <a:p>
            <a:pPr>
              <a:buFontTx/>
              <a:buChar char="-"/>
            </a:pPr>
            <a:r>
              <a:rPr lang="it-IT" sz="2000" dirty="0">
                <a:solidFill>
                  <a:srgbClr val="7030A0"/>
                </a:solidFill>
              </a:rPr>
              <a:t> </a:t>
            </a:r>
            <a:r>
              <a:rPr lang="it-IT" sz="2000" dirty="0" smtClean="0">
                <a:solidFill>
                  <a:srgbClr val="7030A0"/>
                </a:solidFill>
              </a:rPr>
              <a:t>Ha una durata limitata nel tempo (fintanto che la vittima non scopre la violazione del suo account</a:t>
            </a:r>
            <a:r>
              <a:rPr lang="it-IT" sz="2000" dirty="0" smtClean="0">
                <a:solidFill>
                  <a:srgbClr val="7030A0"/>
                </a:solidFill>
              </a:rPr>
              <a:t>).</a:t>
            </a:r>
            <a:endParaRPr lang="it-IT" sz="2000" dirty="0" smtClean="0">
              <a:solidFill>
                <a:srgbClr val="7030A0"/>
              </a:solidFill>
            </a:endParaRPr>
          </a:p>
        </p:txBody>
      </p:sp>
      <p:pic>
        <p:nvPicPr>
          <p:cNvPr id="9218" name="Picture 2" descr="C:\Users\Master\Desktop\Raccolta foto\foto PPT\6c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3568" y="2636912"/>
            <a:ext cx="3184687" cy="29523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1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18" grpId="0" animBg="1"/>
      <p:bldP spid="21" grpId="0" animBg="1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457</TotalTime>
  <Words>1430</Words>
  <Application>Microsoft Office PowerPoint</Application>
  <PresentationFormat>Presentazione su schermo (4:3)</PresentationFormat>
  <Paragraphs>198</Paragraphs>
  <Slides>20</Slides>
  <Notes>18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20</vt:i4>
      </vt:variant>
    </vt:vector>
  </HeadingPairs>
  <TitlesOfParts>
    <vt:vector size="21" baseType="lpstr">
      <vt:lpstr>Tema di Office</vt:lpstr>
      <vt:lpstr>Bullismo, cyberbullismo  e dintorni</vt:lpstr>
      <vt:lpstr>Bullismo, cyberbullismo e dintorni</vt:lpstr>
      <vt:lpstr>Bullismo, cyberbullismo e dintorni</vt:lpstr>
      <vt:lpstr>Bullismo, cyberbullismo e dintorni</vt:lpstr>
      <vt:lpstr>Bullismo, cyberbullismo e dintorni</vt:lpstr>
      <vt:lpstr>Bullismo, cyberbullismo e dintorni</vt:lpstr>
      <vt:lpstr>Bullismo, cyberbullismo e dintorni</vt:lpstr>
      <vt:lpstr>Bullismo, cyberbullismo e dintorni</vt:lpstr>
      <vt:lpstr>Bullismo, cyberbullismo e dintorni</vt:lpstr>
      <vt:lpstr>Bullismo, cyberbullismo e dintorni</vt:lpstr>
      <vt:lpstr>Bullismo, cyberbullismo e dintorni</vt:lpstr>
      <vt:lpstr>Bullismo, cyberbullismo e dintorni</vt:lpstr>
      <vt:lpstr>Bullismo, cyberbullismo e dintorni</vt:lpstr>
      <vt:lpstr>Bullismo, cyberbullismo e dintorni</vt:lpstr>
      <vt:lpstr>Bullismo, cyberbullismo e dintorni</vt:lpstr>
      <vt:lpstr>Bullismo, cyberbullismo e dintorni</vt:lpstr>
      <vt:lpstr>Bullismo, cyberbullismo e dintorni</vt:lpstr>
      <vt:lpstr>Bullismo, cyberbullismo e dintorni</vt:lpstr>
      <vt:lpstr>Diapositiva 19</vt:lpstr>
      <vt:lpstr>Confrontiamoci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Bullismo, cyberbullismo  e dintorni</dc:title>
  <dc:creator>Francesco Cannizzaro</dc:creator>
  <cp:lastModifiedBy>Master</cp:lastModifiedBy>
  <cp:revision>64</cp:revision>
  <dcterms:created xsi:type="dcterms:W3CDTF">2019-03-16T14:51:53Z</dcterms:created>
  <dcterms:modified xsi:type="dcterms:W3CDTF">2019-09-28T09:23:43Z</dcterms:modified>
</cp:coreProperties>
</file>